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9"/>
  </p:notesMasterIdLst>
  <p:sldIdLst>
    <p:sldId id="256" r:id="rId2"/>
    <p:sldId id="258" r:id="rId3"/>
    <p:sldId id="257" r:id="rId4"/>
    <p:sldId id="283" r:id="rId5"/>
    <p:sldId id="264" r:id="rId6"/>
    <p:sldId id="266" r:id="rId7"/>
    <p:sldId id="262" r:id="rId8"/>
    <p:sldId id="261" r:id="rId9"/>
    <p:sldId id="259" r:id="rId10"/>
    <p:sldId id="286" r:id="rId11"/>
    <p:sldId id="260" r:id="rId12"/>
    <p:sldId id="263" r:id="rId13"/>
    <p:sldId id="284" r:id="rId14"/>
    <p:sldId id="267" r:id="rId15"/>
    <p:sldId id="285" r:id="rId16"/>
    <p:sldId id="265" r:id="rId17"/>
    <p:sldId id="278" r:id="rId18"/>
  </p:sldIdLst>
  <p:sldSz cx="9144000" cy="5143500" type="screen16x9"/>
  <p:notesSz cx="6858000" cy="9144000"/>
  <p:embeddedFontLst>
    <p:embeddedFont>
      <p:font typeface="Amatic SC" charset="-79"/>
      <p:regular r:id="rId20"/>
      <p:bold r:id="rId21"/>
    </p:embeddedFont>
    <p:embeddedFont>
      <p:font typeface="Caveat"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76B0AD7-C8CD-4F34-8279-81F872624AC8}">
  <a:tblStyle styleId="{E76B0AD7-C8CD-4F34-8279-81F872624A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1" d="100"/>
          <a:sy n="141" d="100"/>
        </p:scale>
        <p:origin x="-14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000000"/>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2" name="Google Shape;12;p2"/>
          <p:cNvSpPr txBox="1">
            <a:spLocks noGrp="1"/>
          </p:cNvSpPr>
          <p:nvPr>
            <p:ph type="ctrTitle"/>
          </p:nvPr>
        </p:nvSpPr>
        <p:spPr>
          <a:xfrm>
            <a:off x="2765775" y="1645750"/>
            <a:ext cx="4227000" cy="1431900"/>
          </a:xfrm>
          <a:prstGeom prst="rect">
            <a:avLst/>
          </a:prstGeom>
        </p:spPr>
        <p:txBody>
          <a:bodyPr spcFirstLastPara="1" wrap="square" lIns="0" tIns="0" rIns="0" bIns="0" anchor="t"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519100" y="1142662"/>
            <a:ext cx="6939000" cy="1159800"/>
          </a:xfrm>
          <a:prstGeom prst="rect">
            <a:avLst/>
          </a:prstGeom>
        </p:spPr>
        <p:txBody>
          <a:bodyPr spcFirstLastPara="1" wrap="square" lIns="0" tIns="0" rIns="0" bIns="0"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5" name="Google Shape;15;p3"/>
          <p:cNvSpPr txBox="1">
            <a:spLocks noGrp="1"/>
          </p:cNvSpPr>
          <p:nvPr>
            <p:ph type="subTitle" idx="1"/>
          </p:nvPr>
        </p:nvSpPr>
        <p:spPr>
          <a:xfrm>
            <a:off x="1519100" y="2279990"/>
            <a:ext cx="6939000" cy="784800"/>
          </a:xfrm>
          <a:prstGeom prst="rect">
            <a:avLst/>
          </a:prstGeom>
        </p:spPr>
        <p:txBody>
          <a:bodyPr spcFirstLastPara="1" wrap="square" lIns="0" tIns="0" rIns="0" bIns="0" anchor="t" anchorCtr="0"/>
          <a:lstStyle>
            <a:lvl1pPr lvl="0" rtl="0">
              <a:spcBef>
                <a:spcPts val="0"/>
              </a:spcBef>
              <a:spcAft>
                <a:spcPts val="0"/>
              </a:spcAft>
              <a:buSzPts val="22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Google Shape;17;p4"/>
          <p:cNvSpPr txBox="1">
            <a:spLocks noGrp="1"/>
          </p:cNvSpPr>
          <p:nvPr>
            <p:ph type="body" idx="1"/>
          </p:nvPr>
        </p:nvSpPr>
        <p:spPr>
          <a:xfrm>
            <a:off x="1387000" y="1933200"/>
            <a:ext cx="6241500" cy="819900"/>
          </a:xfrm>
          <a:prstGeom prst="rect">
            <a:avLst/>
          </a:prstGeom>
        </p:spPr>
        <p:txBody>
          <a:bodyPr spcFirstLastPara="1" wrap="square" lIns="0" tIns="0" rIns="0" bIns="0" anchor="ctr" anchorCtr="0"/>
          <a:lstStyle>
            <a:lvl1pPr marL="457200" lvl="0" indent="-501650" rtl="0">
              <a:spcBef>
                <a:spcPts val="0"/>
              </a:spcBef>
              <a:spcAft>
                <a:spcPts val="0"/>
              </a:spcAft>
              <a:buSzPts val="4300"/>
              <a:buChar char="•"/>
              <a:defRPr sz="4300"/>
            </a:lvl1pPr>
            <a:lvl2pPr marL="914400" lvl="1" indent="-501650" rtl="0">
              <a:spcBef>
                <a:spcPts val="0"/>
              </a:spcBef>
              <a:spcAft>
                <a:spcPts val="0"/>
              </a:spcAft>
              <a:buSzPts val="4300"/>
              <a:buChar char="•"/>
              <a:defRPr sz="4300"/>
            </a:lvl2pPr>
            <a:lvl3pPr marL="1371600" lvl="2" indent="-501650" rtl="0">
              <a:spcBef>
                <a:spcPts val="0"/>
              </a:spcBef>
              <a:spcAft>
                <a:spcPts val="0"/>
              </a:spcAft>
              <a:buSzPts val="4300"/>
              <a:buChar char="•"/>
              <a:defRPr sz="4300"/>
            </a:lvl3pPr>
            <a:lvl4pPr marL="1828800" lvl="3" indent="-501650" rtl="0">
              <a:spcBef>
                <a:spcPts val="0"/>
              </a:spcBef>
              <a:spcAft>
                <a:spcPts val="0"/>
              </a:spcAft>
              <a:buSzPts val="4300"/>
              <a:buChar char="•"/>
              <a:defRPr sz="4300"/>
            </a:lvl4pPr>
            <a:lvl5pPr marL="2286000" lvl="4" indent="-501650" rtl="0">
              <a:spcBef>
                <a:spcPts val="0"/>
              </a:spcBef>
              <a:spcAft>
                <a:spcPts val="0"/>
              </a:spcAft>
              <a:buSzPts val="4300"/>
              <a:buChar char="•"/>
              <a:defRPr sz="4300"/>
            </a:lvl5pPr>
            <a:lvl6pPr marL="2743200" lvl="5" indent="-501650" rtl="0">
              <a:spcBef>
                <a:spcPts val="0"/>
              </a:spcBef>
              <a:spcAft>
                <a:spcPts val="0"/>
              </a:spcAft>
              <a:buSzPts val="4300"/>
              <a:buChar char="•"/>
              <a:defRPr sz="4300"/>
            </a:lvl6pPr>
            <a:lvl7pPr marL="3200400" lvl="6" indent="-501650" rtl="0">
              <a:spcBef>
                <a:spcPts val="0"/>
              </a:spcBef>
              <a:spcAft>
                <a:spcPts val="0"/>
              </a:spcAft>
              <a:buSzPts val="4300"/>
              <a:buChar char="•"/>
              <a:defRPr sz="4300"/>
            </a:lvl7pPr>
            <a:lvl8pPr marL="3657600" lvl="7" indent="-501650" rtl="0">
              <a:spcBef>
                <a:spcPts val="0"/>
              </a:spcBef>
              <a:spcAft>
                <a:spcPts val="0"/>
              </a:spcAft>
              <a:buSzPts val="4300"/>
              <a:buChar char="•"/>
              <a:defRPr sz="4300"/>
            </a:lvl8pPr>
            <a:lvl9pPr marL="4114800" lvl="8" indent="-501650">
              <a:spcBef>
                <a:spcPts val="0"/>
              </a:spcBef>
              <a:spcAft>
                <a:spcPts val="0"/>
              </a:spcAft>
              <a:buSzPts val="4300"/>
              <a:buChar char="•"/>
              <a:defRPr sz="4300"/>
            </a:lvl9pPr>
          </a:lstStyle>
          <a:p>
            <a:endParaRPr/>
          </a:p>
        </p:txBody>
      </p:sp>
      <p:sp>
        <p:nvSpPr>
          <p:cNvPr id="18" name="Google Shape;18;p4"/>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411775" y="129768"/>
            <a:ext cx="7273800" cy="8574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5"/>
          <p:cNvSpPr txBox="1">
            <a:spLocks noGrp="1"/>
          </p:cNvSpPr>
          <p:nvPr>
            <p:ph type="body" idx="1"/>
          </p:nvPr>
        </p:nvSpPr>
        <p:spPr>
          <a:xfrm>
            <a:off x="1411775" y="1287956"/>
            <a:ext cx="7273800" cy="3271200"/>
          </a:xfrm>
          <a:prstGeom prst="rect">
            <a:avLst/>
          </a:prstGeom>
        </p:spPr>
        <p:txBody>
          <a:bodyPr spcFirstLastPara="1" wrap="square" lIns="0" tIns="0" rIns="0" bIns="0" anchor="t" anchorCtr="0"/>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2" name="Google Shape;22;p5"/>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411775" y="129768"/>
            <a:ext cx="7273800" cy="8574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1412975" y="1287950"/>
            <a:ext cx="3530700" cy="3236100"/>
          </a:xfrm>
          <a:prstGeom prst="rect">
            <a:avLst/>
          </a:prstGeom>
        </p:spPr>
        <p:txBody>
          <a:bodyPr spcFirstLastPara="1" wrap="square" lIns="0" tIns="0" rIns="0" bIns="0" anchor="t" anchorCtr="0"/>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6" name="Google Shape;26;p6"/>
          <p:cNvSpPr txBox="1">
            <a:spLocks noGrp="1"/>
          </p:cNvSpPr>
          <p:nvPr>
            <p:ph type="body" idx="2"/>
          </p:nvPr>
        </p:nvSpPr>
        <p:spPr>
          <a:xfrm>
            <a:off x="5156126" y="1287950"/>
            <a:ext cx="3530700" cy="3236100"/>
          </a:xfrm>
          <a:prstGeom prst="rect">
            <a:avLst/>
          </a:prstGeom>
        </p:spPr>
        <p:txBody>
          <a:bodyPr spcFirstLastPara="1" wrap="square" lIns="0" tIns="0" rIns="0" bIns="0" anchor="t" anchorCtr="0"/>
          <a:lstStyle>
            <a:lvl1pPr marL="457200" lvl="0" indent="-368300">
              <a:spcBef>
                <a:spcPts val="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411775" y="129768"/>
            <a:ext cx="7273800" cy="857400"/>
          </a:xfrm>
          <a:prstGeom prst="rect">
            <a:avLst/>
          </a:prstGeom>
        </p:spPr>
        <p:txBody>
          <a:bodyPr spcFirstLastPara="1" wrap="square" lIns="0" tIns="0" rIns="0" bIns="0" anchor="b"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1411775" y="1287950"/>
            <a:ext cx="2238000" cy="3637800"/>
          </a:xfrm>
          <a:prstGeom prst="rect">
            <a:avLst/>
          </a:prstGeom>
        </p:spPr>
        <p:txBody>
          <a:bodyPr spcFirstLastPara="1" wrap="square" lIns="0" tIns="0" rIns="0" bIns="0" anchor="t" anchorCtr="0"/>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1" name="Google Shape;31;p7"/>
          <p:cNvSpPr txBox="1">
            <a:spLocks noGrp="1"/>
          </p:cNvSpPr>
          <p:nvPr>
            <p:ph type="body" idx="2"/>
          </p:nvPr>
        </p:nvSpPr>
        <p:spPr>
          <a:xfrm>
            <a:off x="3929671" y="1287950"/>
            <a:ext cx="2238000" cy="3637800"/>
          </a:xfrm>
          <a:prstGeom prst="rect">
            <a:avLst/>
          </a:prstGeom>
        </p:spPr>
        <p:txBody>
          <a:bodyPr spcFirstLastPara="1" wrap="square" lIns="0" tIns="0" rIns="0" bIns="0" anchor="t" anchorCtr="0"/>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2" name="Google Shape;32;p7"/>
          <p:cNvSpPr txBox="1">
            <a:spLocks noGrp="1"/>
          </p:cNvSpPr>
          <p:nvPr>
            <p:ph type="body" idx="3"/>
          </p:nvPr>
        </p:nvSpPr>
        <p:spPr>
          <a:xfrm>
            <a:off x="6447566" y="1287950"/>
            <a:ext cx="2238000" cy="3637800"/>
          </a:xfrm>
          <a:prstGeom prst="rect">
            <a:avLst/>
          </a:prstGeom>
        </p:spPr>
        <p:txBody>
          <a:bodyPr spcFirstLastPara="1" wrap="square" lIns="0" tIns="0" rIns="0" bIns="0" anchor="t" anchorCtr="0"/>
          <a:lstStyle>
            <a:lvl1pPr marL="457200" lvl="0" indent="-368300" rtl="0">
              <a:spcBef>
                <a:spcPts val="0"/>
              </a:spcBef>
              <a:spcAft>
                <a:spcPts val="0"/>
              </a:spcAft>
              <a:buSzPts val="2200"/>
              <a:buChar char="•"/>
              <a:defRPr/>
            </a:lvl1pPr>
            <a:lvl2pPr marL="914400" lvl="1" indent="-368300" rtl="0">
              <a:spcBef>
                <a:spcPts val="0"/>
              </a:spcBef>
              <a:spcAft>
                <a:spcPts val="0"/>
              </a:spcAft>
              <a:buSzPts val="2200"/>
              <a:buChar char="•"/>
              <a:defRPr/>
            </a:lvl2pPr>
            <a:lvl3pPr marL="1371600" lvl="2" indent="-368300" rtl="0">
              <a:spcBef>
                <a:spcPts val="0"/>
              </a:spcBef>
              <a:spcAft>
                <a:spcPts val="0"/>
              </a:spcAft>
              <a:buSzPts val="2200"/>
              <a:buChar char="•"/>
              <a:defRPr/>
            </a:lvl3pPr>
            <a:lvl4pPr marL="1828800" lvl="3" indent="-368300" rtl="0">
              <a:spcBef>
                <a:spcPts val="0"/>
              </a:spcBef>
              <a:spcAft>
                <a:spcPts val="0"/>
              </a:spcAft>
              <a:buSzPts val="2200"/>
              <a:buChar char="•"/>
              <a:defRPr/>
            </a:lvl4pPr>
            <a:lvl5pPr marL="2286000" lvl="4" indent="-368300" rtl="0">
              <a:spcBef>
                <a:spcPts val="0"/>
              </a:spcBef>
              <a:spcAft>
                <a:spcPts val="0"/>
              </a:spcAft>
              <a:buSzPts val="2200"/>
              <a:buChar char="•"/>
              <a:defRPr/>
            </a:lvl5pPr>
            <a:lvl6pPr marL="2743200" lvl="5" indent="-368300" rtl="0">
              <a:spcBef>
                <a:spcPts val="0"/>
              </a:spcBef>
              <a:spcAft>
                <a:spcPts val="0"/>
              </a:spcAft>
              <a:buSzPts val="2200"/>
              <a:buChar char="•"/>
              <a:defRPr/>
            </a:lvl6pPr>
            <a:lvl7pPr marL="3200400" lvl="6" indent="-368300" rtl="0">
              <a:spcBef>
                <a:spcPts val="0"/>
              </a:spcBef>
              <a:spcAft>
                <a:spcPts val="0"/>
              </a:spcAft>
              <a:buSzPts val="2200"/>
              <a:buChar char="•"/>
              <a:defRPr/>
            </a:lvl7pPr>
            <a:lvl8pPr marL="3657600" lvl="7" indent="-368300" rtl="0">
              <a:spcBef>
                <a:spcPts val="0"/>
              </a:spcBef>
              <a:spcAft>
                <a:spcPts val="0"/>
              </a:spcAft>
              <a:buSzPts val="2200"/>
              <a:buChar char="•"/>
              <a:defRPr/>
            </a:lvl8pPr>
            <a:lvl9pPr marL="4114800" lvl="8" indent="-368300" rtl="0">
              <a:spcBef>
                <a:spcPts val="0"/>
              </a:spcBef>
              <a:spcAft>
                <a:spcPts val="0"/>
              </a:spcAft>
              <a:buSzPts val="2200"/>
              <a:buChar char="•"/>
              <a:defRPr/>
            </a:lvl9pPr>
          </a:lstStyle>
          <a:p>
            <a:endParaRPr/>
          </a:p>
        </p:txBody>
      </p:sp>
      <p:sp>
        <p:nvSpPr>
          <p:cNvPr id="33" name="Google Shape;33;p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411775" y="129768"/>
            <a:ext cx="7273800" cy="857400"/>
          </a:xfrm>
          <a:prstGeom prst="rect">
            <a:avLst/>
          </a:prstGeom>
        </p:spPr>
        <p:txBody>
          <a:bodyPr spcFirstLastPara="1" wrap="square" lIns="0" tIns="0" rIns="0" bIns="0"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6" name="Google Shape;36;p8"/>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411775" y="129768"/>
            <a:ext cx="7273800" cy="857400"/>
          </a:xfrm>
          <a:prstGeom prst="rect">
            <a:avLst/>
          </a:prstGeom>
          <a:noFill/>
          <a:ln>
            <a:noFill/>
          </a:ln>
        </p:spPr>
        <p:txBody>
          <a:bodyPr spcFirstLastPara="1" wrap="square" lIns="0" tIns="0" rIns="0" bIns="0" anchor="b" anchorCtr="0"/>
          <a:lstStyle>
            <a:lvl1pPr lvl="0">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1pPr>
            <a:lvl2pPr lvl="1">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2pPr>
            <a:lvl3pPr lvl="2">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3pPr>
            <a:lvl4pPr lvl="3">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4pPr>
            <a:lvl5pPr lvl="4">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5pPr>
            <a:lvl6pPr lvl="5">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6pPr>
            <a:lvl7pPr lvl="6">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7pPr>
            <a:lvl8pPr lvl="7">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8pPr>
            <a:lvl9pPr lvl="8">
              <a:spcBef>
                <a:spcPts val="0"/>
              </a:spcBef>
              <a:spcAft>
                <a:spcPts val="0"/>
              </a:spcAft>
              <a:buClr>
                <a:srgbClr val="1C4587"/>
              </a:buClr>
              <a:buSzPts val="3200"/>
              <a:buFont typeface="Amatic SC"/>
              <a:buNone/>
              <a:defRPr sz="3200" b="1">
                <a:solidFill>
                  <a:srgbClr val="1C4587"/>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411775" y="1287956"/>
            <a:ext cx="7273800" cy="3271200"/>
          </a:xfrm>
          <a:prstGeom prst="rect">
            <a:avLst/>
          </a:prstGeom>
          <a:noFill/>
          <a:ln>
            <a:noFill/>
          </a:ln>
        </p:spPr>
        <p:txBody>
          <a:bodyPr spcFirstLastPara="1" wrap="square" lIns="0" tIns="0" rIns="0" bIns="0" anchor="t" anchorCtr="0"/>
          <a:lstStyle>
            <a:lvl1pPr marL="457200" lvl="0"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1pPr>
            <a:lvl2pPr marL="914400" lvl="1"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2pPr>
            <a:lvl3pPr marL="1371600" lvl="2"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3pPr>
            <a:lvl4pPr marL="1828800" lvl="3"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4pPr>
            <a:lvl5pPr marL="2286000" lvl="4"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5pPr>
            <a:lvl6pPr marL="2743200" lvl="5"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6pPr>
            <a:lvl7pPr marL="3200400" lvl="6"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7pPr>
            <a:lvl8pPr marL="3657600" lvl="7"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8pPr>
            <a:lvl9pPr marL="4114800" lvl="8" indent="-368300">
              <a:lnSpc>
                <a:spcPct val="100000"/>
              </a:lnSpc>
              <a:spcBef>
                <a:spcPts val="0"/>
              </a:spcBef>
              <a:spcAft>
                <a:spcPts val="0"/>
              </a:spcAft>
              <a:buClr>
                <a:srgbClr val="1C4587"/>
              </a:buClr>
              <a:buSzPts val="2200"/>
              <a:buFont typeface="Caveat"/>
              <a:buChar char="•"/>
              <a:defRPr sz="2200">
                <a:solidFill>
                  <a:srgbClr val="1C4587"/>
                </a:solidFill>
                <a:latin typeface="Caveat"/>
                <a:ea typeface="Caveat"/>
                <a:cs typeface="Caveat"/>
                <a:sym typeface="Caveat"/>
              </a:defRPr>
            </a:lvl9pPr>
          </a:lstStyle>
          <a:p>
            <a:endParaRPr/>
          </a:p>
        </p:txBody>
      </p:sp>
      <p:sp>
        <p:nvSpPr>
          <p:cNvPr id="8" name="Google Shape;8;p1"/>
          <p:cNvSpPr txBox="1">
            <a:spLocks noGrp="1"/>
          </p:cNvSpPr>
          <p:nvPr>
            <p:ph type="sldNum" idx="12"/>
          </p:nvPr>
        </p:nvSpPr>
        <p:spPr>
          <a:xfrm>
            <a:off x="8404384" y="254051"/>
            <a:ext cx="548700" cy="393600"/>
          </a:xfrm>
          <a:prstGeom prst="rect">
            <a:avLst/>
          </a:prstGeom>
          <a:noFill/>
          <a:ln>
            <a:noFill/>
          </a:ln>
        </p:spPr>
        <p:txBody>
          <a:bodyPr spcFirstLastPara="1" wrap="square" lIns="0" tIns="0" rIns="0" bIns="0" anchor="ctr" anchorCtr="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ie/url?sa=i&amp;rct=j&amp;q=&amp;esrc=s&amp;source=images&amp;cd=&amp;cad=rja&amp;uact=8&amp;ved=2ahUKEwjhif_m5JDgAhVMSxUIHY1bBKkQjRx6BAgBEAU&amp;url=https://en.wikipedia.org/wiki/Entente_Florale&amp;psig=AOvVaw2NpJ19_7px2HEvnVTFVyEy&amp;ust=154877558319964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www.google.ie/url?sa=i&amp;rct=j&amp;q=&amp;esrc=s&amp;source=images&amp;cd=&amp;ved=2ahUKEwj0zoCr5pDgAhXzTxUIHYWJD-8QjRx6BAgBEAQ&amp;url=http://www.entente-florale.eu/wp-content/uploads/cmdm/1582/1497817159_Portfolio_Ire_Abbeyleix_2017.pdf&amp;psig=AOvVaw3fPTD3CD0CB53h8DhiJQYo&amp;ust=1548775778602489"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ie/url?sa=i&amp;rct=j&amp;q=&amp;esrc=s&amp;source=images&amp;cd=&amp;cad=rja&amp;uact=8&amp;ved=2ahUKEwi24vT24pDgAhVeSxUIHWgbCL0QjRx6BAgBEAU&amp;url=https://ripplekindness.org/nobody-can-everything-everyone-can-something/&amp;psig=AOvVaw27XPASiPmaR1u4rT7j_ci-&amp;ust=1548775035206518"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hyperlink" Target="mailto:amkelly@laoiscoco.i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1"/>
          <p:cNvSpPr txBox="1">
            <a:spLocks noGrp="1"/>
          </p:cNvSpPr>
          <p:nvPr>
            <p:ph type="ctrTitle"/>
          </p:nvPr>
        </p:nvSpPr>
        <p:spPr>
          <a:xfrm>
            <a:off x="2765775" y="1645750"/>
            <a:ext cx="4227000" cy="1431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smtClean="0"/>
              <a:t>Better Links</a:t>
            </a:r>
            <a:br>
              <a:rPr lang="en" dirty="0" smtClean="0"/>
            </a:br>
            <a:r>
              <a:rPr lang="en" dirty="0" smtClean="0"/>
              <a:t>stronger communities</a:t>
            </a:r>
            <a:br>
              <a:rPr lang="en" dirty="0" smtClean="0"/>
            </a:br>
            <a:r>
              <a:rPr lang="en" dirty="0" smtClean="0"/>
              <a:t>laois’ story</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Beside community groups, we work</a:t>
            </a:r>
            <a:endParaRPr lang="en-US" dirty="0"/>
          </a:p>
        </p:txBody>
      </p:sp>
      <p:sp>
        <p:nvSpPr>
          <p:cNvPr id="3" name="Text Placeholder 2"/>
          <p:cNvSpPr>
            <a:spLocks noGrp="1"/>
          </p:cNvSpPr>
          <p:nvPr>
            <p:ph type="body" idx="1"/>
          </p:nvPr>
        </p:nvSpPr>
        <p:spPr>
          <a:xfrm>
            <a:off x="1412974" y="1203598"/>
            <a:ext cx="7047457" cy="3320452"/>
          </a:xfrm>
        </p:spPr>
        <p:txBody>
          <a:bodyPr/>
          <a:lstStyle/>
          <a:p>
            <a:pPr lvl="0"/>
            <a:r>
              <a:rPr lang="en-IE" dirty="0" smtClean="0"/>
              <a:t>with Elected Representatives on a variety of topics and events – annual and one off events  eg WEEE, HHW, Spring Clean, Reuse Month</a:t>
            </a:r>
          </a:p>
          <a:p>
            <a:pPr lvl="0"/>
            <a:endParaRPr lang="en-US" dirty="0" smtClean="0"/>
          </a:p>
          <a:p>
            <a:pPr lvl="0"/>
            <a:r>
              <a:rPr lang="en-IE" dirty="0" smtClean="0"/>
              <a:t>with Litter wardens and Enforcement Officers</a:t>
            </a:r>
          </a:p>
          <a:p>
            <a:endParaRPr lang="en-IE" dirty="0" smtClean="0"/>
          </a:p>
          <a:p>
            <a:r>
              <a:rPr lang="en-IE" dirty="0" smtClean="0"/>
              <a:t>and on anti dumping initiatives – funded by the DCCAE</a:t>
            </a:r>
          </a:p>
          <a:p>
            <a:endParaRPr lang="en-IE" dirty="0" smtClean="0"/>
          </a:p>
          <a:p>
            <a:r>
              <a:rPr lang="en-IE" dirty="0" smtClean="0">
                <a:solidFill>
                  <a:srgbClr val="7030A0"/>
                </a:solidFill>
              </a:rPr>
              <a:t>Contact your local EAO with your project ideas and/or to find out how to get involved in projects happening in your area.</a:t>
            </a:r>
            <a:endParaRPr lang="en-US" dirty="0" smtClean="0">
              <a:solidFill>
                <a:srgbClr val="7030A0"/>
              </a:solidFill>
            </a:endParaRPr>
          </a:p>
          <a:p>
            <a:endParaRPr lang="en-IE" dirty="0" smtClean="0"/>
          </a:p>
          <a:p>
            <a:endParaRPr lang="en-US" dirty="0"/>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a:off x="1331640" y="627534"/>
            <a:ext cx="6939000" cy="504056"/>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
            </a:r>
            <a:br>
              <a:rPr lang="en" dirty="0" smtClean="0"/>
            </a:br>
            <a:r>
              <a:rPr lang="en" sz="3000" dirty="0" smtClean="0"/>
              <a:t>Town and Village renewal scheme</a:t>
            </a:r>
            <a:br>
              <a:rPr lang="en" sz="3000" dirty="0" smtClean="0"/>
            </a:br>
            <a:r>
              <a:rPr lang="en" sz="3000" dirty="0" smtClean="0"/>
              <a:t>Department of rural and community development: </a:t>
            </a:r>
            <a:endParaRPr sz="3000" dirty="0"/>
          </a:p>
        </p:txBody>
      </p:sp>
      <p:sp>
        <p:nvSpPr>
          <p:cNvPr id="76" name="Google Shape;76;p15"/>
          <p:cNvSpPr txBox="1">
            <a:spLocks noGrp="1"/>
          </p:cNvSpPr>
          <p:nvPr>
            <p:ph type="subTitle" idx="1"/>
          </p:nvPr>
        </p:nvSpPr>
        <p:spPr>
          <a:xfrm>
            <a:off x="1519100" y="1203598"/>
            <a:ext cx="6939000" cy="3744416"/>
          </a:xfrm>
          <a:prstGeom prst="rect">
            <a:avLst/>
          </a:prstGeom>
        </p:spPr>
        <p:txBody>
          <a:bodyPr spcFirstLastPara="1" wrap="square" lIns="0" tIns="0" rIns="0" bIns="0" anchor="t" anchorCtr="0">
            <a:noAutofit/>
          </a:bodyPr>
          <a:lstStyle/>
          <a:p>
            <a:pPr marL="0" lvl="0" indent="0">
              <a:buFont typeface="Arial" pitchFamily="34" charset="0"/>
              <a:buChar char="•"/>
            </a:pPr>
            <a:r>
              <a:rPr lang="en-US" dirty="0" smtClean="0"/>
              <a:t>Central aim: to support the revitalisation of towns and villages in order to improve the living and working environment of their communities and increase their potential to support increased economic activity into the future.</a:t>
            </a:r>
          </a:p>
          <a:p>
            <a:pPr marL="0" lvl="0" indent="0">
              <a:buFont typeface="Arial" pitchFamily="34" charset="0"/>
              <a:buChar char="•"/>
            </a:pPr>
            <a:r>
              <a:rPr lang="en-IE" dirty="0" smtClean="0"/>
              <a:t>Department of Rural and Community Development (administered by relevant Local Authority)</a:t>
            </a:r>
            <a:endParaRPr lang="en-US" dirty="0" smtClean="0"/>
          </a:p>
          <a:p>
            <a:pPr marL="0" lvl="0" indent="0">
              <a:buFont typeface="Arial" pitchFamily="34" charset="0"/>
              <a:buChar char="•"/>
            </a:pPr>
            <a:r>
              <a:rPr lang="en-US" dirty="0" smtClean="0"/>
              <a:t>A</a:t>
            </a:r>
            <a:r>
              <a:rPr lang="en" dirty="0" smtClean="0"/>
              <a:t>nnual, competitive project: Expressions of interest – Competitive Bid</a:t>
            </a:r>
          </a:p>
          <a:p>
            <a:pPr marL="0" lvl="0" indent="0" algn="l" rtl="0">
              <a:spcBef>
                <a:spcPts val="0"/>
              </a:spcBef>
              <a:spcAft>
                <a:spcPts val="0"/>
              </a:spcAft>
              <a:buFont typeface="Arial" pitchFamily="34" charset="0"/>
              <a:buChar char="•"/>
            </a:pPr>
            <a:r>
              <a:rPr lang="en" dirty="0" smtClean="0"/>
              <a:t>Contact your Local Authority Town &amp; Village Scheme coordinator </a:t>
            </a:r>
          </a:p>
          <a:p>
            <a:pPr marL="457200" lvl="1" indent="0">
              <a:buFont typeface="Arial" pitchFamily="34" charset="0"/>
              <a:buChar char="•"/>
            </a:pPr>
            <a:r>
              <a:rPr lang="en" sz="2000" dirty="0" smtClean="0"/>
              <a:t>2018 fund: €21.3m (Laois secured €872K – 12 projects)</a:t>
            </a:r>
          </a:p>
          <a:p>
            <a:pPr marL="457200" lvl="1" indent="0">
              <a:buFont typeface="Arial" pitchFamily="34" charset="0"/>
              <a:buChar char="•"/>
            </a:pPr>
            <a:r>
              <a:rPr lang="en" sz="2000" dirty="0" smtClean="0"/>
              <a:t>2017 fund: € 21.6m (Laois secured €983K – 11 projects)</a:t>
            </a:r>
          </a:p>
          <a:p>
            <a:pPr marL="457200" lvl="1" indent="0">
              <a:buFont typeface="Arial" pitchFamily="34" charset="0"/>
              <a:buChar char="•"/>
            </a:pPr>
            <a:r>
              <a:rPr lang="en" sz="2000" dirty="0" smtClean="0"/>
              <a:t>2016 fund: Newly Established (Each LA secured €380K)</a:t>
            </a:r>
          </a:p>
          <a:p>
            <a:pPr marL="0" lvl="0" indent="0" algn="l" rtl="0">
              <a:spcBef>
                <a:spcPts val="0"/>
              </a:spcBef>
              <a:spcAft>
                <a:spcPts val="0"/>
              </a:spcAft>
              <a:buFont typeface="Arial" pitchFamily="34" charset="0"/>
              <a:buChar char="•"/>
            </a:pPr>
            <a:endParaRPr lang="en" dirty="0" smtClean="0"/>
          </a:p>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body" idx="1"/>
          </p:nvPr>
        </p:nvSpPr>
        <p:spPr>
          <a:xfrm>
            <a:off x="1331640" y="1203598"/>
            <a:ext cx="2232248" cy="3236100"/>
          </a:xfrm>
          <a:prstGeom prst="rect">
            <a:avLst/>
          </a:prstGeom>
        </p:spPr>
        <p:txBody>
          <a:bodyPr spcFirstLastPara="1" wrap="square" lIns="0" tIns="0" rIns="0" bIns="0" anchor="t" anchorCtr="0">
            <a:noAutofit/>
          </a:bodyPr>
          <a:lstStyle/>
          <a:p>
            <a:pPr marL="0" indent="0"/>
            <a:r>
              <a:rPr lang="en-IE" dirty="0" smtClean="0"/>
              <a:t>Village Enhancement Schemes / Public Realm Enhancement</a:t>
            </a:r>
          </a:p>
          <a:p>
            <a:pPr marL="0" indent="0"/>
            <a:endParaRPr lang="en-IE" dirty="0" smtClean="0"/>
          </a:p>
          <a:p>
            <a:pPr marL="0" indent="0"/>
            <a:endParaRPr lang="en-IE" dirty="0" smtClean="0"/>
          </a:p>
          <a:p>
            <a:pPr marL="0" indent="0"/>
            <a:endParaRPr lang="en-IE" dirty="0" smtClean="0"/>
          </a:p>
          <a:p>
            <a:pPr marL="0" indent="0"/>
            <a:r>
              <a:rPr lang="en-IE" dirty="0" smtClean="0"/>
              <a:t>Developing community gardens / fit out of centres</a:t>
            </a:r>
          </a:p>
          <a:p>
            <a:pPr marL="0" indent="0"/>
            <a:endParaRPr lang="en-IE" dirty="0" smtClean="0"/>
          </a:p>
          <a:p>
            <a:pPr marL="0" indent="0"/>
            <a:endParaRPr lang="en-IE" dirty="0" smtClean="0"/>
          </a:p>
          <a:p>
            <a:pPr marL="0" indent="0"/>
            <a:endParaRPr dirty="0"/>
          </a:p>
        </p:txBody>
      </p:sp>
      <p:sp>
        <p:nvSpPr>
          <p:cNvPr id="99" name="Google Shape;99;p18"/>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IE" dirty="0" smtClean="0"/>
              <a:t>Previously funded ideas – www.drcd.gov.ie</a:t>
            </a:r>
            <a:endParaRPr dirty="0"/>
          </a:p>
        </p:txBody>
      </p:sp>
      <p:sp>
        <p:nvSpPr>
          <p:cNvPr id="100" name="Google Shape;100;p18"/>
          <p:cNvSpPr txBox="1">
            <a:spLocks noGrp="1"/>
          </p:cNvSpPr>
          <p:nvPr>
            <p:ph type="body" idx="2"/>
          </p:nvPr>
        </p:nvSpPr>
        <p:spPr>
          <a:xfrm>
            <a:off x="5156126" y="1287950"/>
            <a:ext cx="3530700" cy="3236100"/>
          </a:xfrm>
          <a:prstGeom prst="rect">
            <a:avLst/>
          </a:prstGeom>
        </p:spPr>
        <p:txBody>
          <a:bodyPr spcFirstLastPara="1" wrap="square" lIns="0" tIns="0" rIns="0" bIns="0" anchor="t" anchorCtr="0">
            <a:noAutofit/>
          </a:bodyPr>
          <a:lstStyle/>
          <a:p>
            <a:pPr marL="0" indent="0">
              <a:buNone/>
            </a:pPr>
            <a:r>
              <a:rPr lang="en-IE" dirty="0" smtClean="0"/>
              <a:t>Development of an enterprise hub</a:t>
            </a:r>
          </a:p>
          <a:p>
            <a:pPr marL="0" indent="0">
              <a:buNone/>
            </a:pPr>
            <a:endParaRPr lang="en-IE" dirty="0" smtClean="0"/>
          </a:p>
          <a:p>
            <a:pPr marL="0" indent="0">
              <a:buNone/>
            </a:pPr>
            <a:endParaRPr lang="en-IE" dirty="0" smtClean="0"/>
          </a:p>
          <a:p>
            <a:pPr marL="0" indent="0">
              <a:buNone/>
            </a:pPr>
            <a:endParaRPr lang="en-IE" dirty="0" smtClean="0"/>
          </a:p>
          <a:p>
            <a:pPr marL="0" indent="0">
              <a:buNone/>
            </a:pPr>
            <a:endParaRPr lang="en-IE" dirty="0" smtClean="0"/>
          </a:p>
          <a:p>
            <a:pPr marL="0" indent="0">
              <a:buNone/>
            </a:pPr>
            <a:r>
              <a:rPr lang="en-IE" dirty="0" smtClean="0"/>
              <a:t>Refurbishment works to existing community facilities</a:t>
            </a:r>
          </a:p>
          <a:p>
            <a:pPr marL="0" lvl="0" indent="0" algn="l" rtl="0">
              <a:spcBef>
                <a:spcPts val="0"/>
              </a:spcBef>
              <a:spcAft>
                <a:spcPts val="0"/>
              </a:spcAft>
              <a:buNone/>
            </a:pPr>
            <a:endParaRPr lang="en-IE" dirty="0" smtClean="0"/>
          </a:p>
          <a:p>
            <a:pPr marL="0" lvl="0" indent="0" algn="l" rtl="0">
              <a:spcBef>
                <a:spcPts val="0"/>
              </a:spcBef>
              <a:spcAft>
                <a:spcPts val="0"/>
              </a:spcAft>
              <a:buNone/>
            </a:pPr>
            <a:endParaRPr lang="en-IE" dirty="0" smtClean="0"/>
          </a:p>
          <a:p>
            <a:pPr marL="0" lvl="0" indent="0" algn="l" rtl="0">
              <a:spcBef>
                <a:spcPts val="0"/>
              </a:spcBef>
              <a:spcAft>
                <a:spcPts val="0"/>
              </a:spcAft>
              <a:buNone/>
            </a:pPr>
            <a:endParaRPr lang="en-IE" dirty="0" smtClean="0"/>
          </a:p>
          <a:p>
            <a:pPr marL="0" lvl="0" indent="0" algn="l" rtl="0">
              <a:spcBef>
                <a:spcPts val="0"/>
              </a:spcBef>
              <a:spcAft>
                <a:spcPts val="0"/>
              </a:spcAft>
              <a:buNone/>
            </a:pPr>
            <a:endParaRPr lang="en-IE" dirty="0" smtClean="0"/>
          </a:p>
          <a:p>
            <a:pPr marL="0" lvl="0" indent="0" algn="l" rtl="0">
              <a:spcBef>
                <a:spcPts val="0"/>
              </a:spcBef>
              <a:spcAft>
                <a:spcPts val="0"/>
              </a:spcAft>
              <a:buNone/>
            </a:pPr>
            <a:endParaRPr lang="en-IE" dirty="0" smtClean="0"/>
          </a:p>
          <a:p>
            <a:pPr marL="0" lvl="0" indent="0" algn="l" rtl="0">
              <a:spcBef>
                <a:spcPts val="0"/>
              </a:spcBef>
              <a:spcAft>
                <a:spcPts val="0"/>
              </a:spcAft>
              <a:buNone/>
            </a:pPr>
            <a:endParaRPr dirty="0"/>
          </a:p>
        </p:txBody>
      </p:sp>
      <p:sp>
        <p:nvSpPr>
          <p:cNvPr id="101" name="Google Shape;101;p18"/>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dirty="0"/>
          </a:p>
        </p:txBody>
      </p:sp>
      <p:sp>
        <p:nvSpPr>
          <p:cNvPr id="6" name="Google Shape;359;p36"/>
          <p:cNvSpPr/>
          <p:nvPr/>
        </p:nvSpPr>
        <p:spPr>
          <a:xfrm>
            <a:off x="2915816" y="1718077"/>
            <a:ext cx="2880320" cy="2077810"/>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98;p18"/>
          <p:cNvSpPr txBox="1">
            <a:spLocks/>
          </p:cNvSpPr>
          <p:nvPr/>
        </p:nvSpPr>
        <p:spPr>
          <a:xfrm>
            <a:off x="3779912" y="3939902"/>
            <a:ext cx="4752528" cy="288032"/>
          </a:xfrm>
          <a:prstGeom prst="rect">
            <a:avLst/>
          </a:prstGeom>
          <a:noFill/>
          <a:ln>
            <a:noFill/>
          </a:ln>
        </p:spPr>
        <p:txBody>
          <a:bodyPr spcFirstLastPara="1" wrap="square" lIns="0" tIns="0" rIns="0" bIns="0" anchor="t" anchorCtr="0">
            <a:noAutofit/>
          </a:bodyPr>
          <a:lstStyle/>
          <a:p>
            <a:pPr marL="0" marR="0" lvl="0" indent="0" algn="ctr" defTabSz="914400" rtl="0" eaLnBrk="1" fontAlgn="auto" latinLnBrk="0" hangingPunct="1">
              <a:lnSpc>
                <a:spcPct val="100000"/>
              </a:lnSpc>
              <a:spcBef>
                <a:spcPts val="0"/>
              </a:spcBef>
              <a:spcAft>
                <a:spcPts val="0"/>
              </a:spcAft>
              <a:buClr>
                <a:srgbClr val="1C4587"/>
              </a:buClr>
              <a:buSzPts val="2200"/>
              <a:tabLst/>
              <a:defRPr/>
            </a:pPr>
            <a:r>
              <a:rPr kumimoji="0" lang="en-IE" sz="2200" i="0" u="none" strike="noStrike" kern="0" cap="none" spc="0" normalizeH="0" baseline="0" noProof="0" dirty="0" smtClean="0">
                <a:ln>
                  <a:noFill/>
                </a:ln>
                <a:solidFill>
                  <a:srgbClr val="1C4587"/>
                </a:solidFill>
                <a:effectLst/>
                <a:uLnTx/>
                <a:uFillTx/>
                <a:latin typeface="Caveat"/>
                <a:ea typeface="Caveat"/>
                <a:cs typeface="Caveat"/>
                <a:sym typeface="Caveat"/>
              </a:rPr>
              <a:t>Pathway linking</a:t>
            </a:r>
            <a:r>
              <a:rPr kumimoji="0" lang="en-IE" sz="2200" i="0" u="none" strike="noStrike" kern="0" cap="none" spc="0" normalizeH="0" noProof="0" dirty="0" smtClean="0">
                <a:ln>
                  <a:noFill/>
                </a:ln>
                <a:solidFill>
                  <a:srgbClr val="1C4587"/>
                </a:solidFill>
                <a:effectLst/>
                <a:uLnTx/>
                <a:uFillTx/>
                <a:latin typeface="Caveat"/>
                <a:ea typeface="Caveat"/>
                <a:cs typeface="Caveat"/>
                <a:sym typeface="Caveat"/>
              </a:rPr>
              <a:t> village to local greenway</a:t>
            </a:r>
            <a:endParaRPr kumimoji="0" lang="en-IE" sz="2200" i="0" u="none" strike="noStrike" kern="0" cap="none" spc="0" normalizeH="0" baseline="0" noProof="0" dirty="0">
              <a:ln>
                <a:noFill/>
              </a:ln>
              <a:solidFill>
                <a:srgbClr val="1C4587"/>
              </a:solidFill>
              <a:effectLst/>
              <a:uLnTx/>
              <a:uFillTx/>
              <a:latin typeface="Caveat"/>
              <a:ea typeface="Caveat"/>
              <a:cs typeface="Caveat"/>
              <a:sym typeface="Cavea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Entente Florale Europe – Abbeyleix Tidy Towns</a:t>
            </a:r>
            <a:endParaRPr dirty="0"/>
          </a:p>
        </p:txBody>
      </p:sp>
      <p:sp>
        <p:nvSpPr>
          <p:cNvPr id="24" name="Text Placeholder 23"/>
          <p:cNvSpPr>
            <a:spLocks noGrp="1"/>
          </p:cNvSpPr>
          <p:nvPr>
            <p:ph type="body" idx="1"/>
          </p:nvPr>
        </p:nvSpPr>
        <p:spPr>
          <a:xfrm>
            <a:off x="1412974" y="3147814"/>
            <a:ext cx="7191474" cy="1800200"/>
          </a:xfrm>
        </p:spPr>
        <p:txBody>
          <a:bodyPr/>
          <a:lstStyle/>
          <a:p>
            <a:pPr algn="ctr">
              <a:buNone/>
            </a:pPr>
            <a:r>
              <a:rPr lang="en-IE" dirty="0" smtClean="0"/>
              <a:t>Asked by the national Tidy Towns Unit to be one of 2 locations to represent Ireland in 2017.</a:t>
            </a:r>
          </a:p>
          <a:p>
            <a:pPr algn="ctr">
              <a:buNone/>
            </a:pPr>
            <a:r>
              <a:rPr lang="en-IE" dirty="0" smtClean="0"/>
              <a:t>Huge community engagement and effort required.</a:t>
            </a:r>
          </a:p>
          <a:p>
            <a:pPr algn="ctr">
              <a:buNone/>
            </a:pPr>
            <a:r>
              <a:rPr lang="en-IE" dirty="0" smtClean="0"/>
              <a:t>Focus on set criteria, produce portfolio on the town as well as hosting European judges in July 2017.  Awards in September 2017</a:t>
            </a:r>
            <a:endParaRPr lang="en-US" dirty="0"/>
          </a:p>
        </p:txBody>
      </p:sp>
      <p:sp>
        <p:nvSpPr>
          <p:cNvPr id="131" name="Google Shape;131;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dirty="0"/>
          </a:p>
        </p:txBody>
      </p:sp>
      <p:pic>
        <p:nvPicPr>
          <p:cNvPr id="10242" name="Picture 2" descr="Image result for entente florale europe">
            <a:hlinkClick r:id="rId3"/>
          </p:cNvPr>
          <p:cNvPicPr>
            <a:picLocks noChangeAspect="1" noChangeArrowheads="1"/>
          </p:cNvPicPr>
          <p:nvPr/>
        </p:nvPicPr>
        <p:blipFill>
          <a:blip r:embed="rId4"/>
          <a:srcRect/>
          <a:stretch>
            <a:fillRect/>
          </a:stretch>
        </p:blipFill>
        <p:spPr bwMode="auto">
          <a:xfrm>
            <a:off x="5859343" y="1203598"/>
            <a:ext cx="2016224" cy="1728192"/>
          </a:xfrm>
          <a:prstGeom prst="rect">
            <a:avLst/>
          </a:prstGeom>
          <a:noFill/>
        </p:spPr>
      </p:pic>
      <p:sp>
        <p:nvSpPr>
          <p:cNvPr id="18" name="Google Shape;288;p36"/>
          <p:cNvSpPr/>
          <p:nvPr/>
        </p:nvSpPr>
        <p:spPr>
          <a:xfrm>
            <a:off x="4203159" y="1779662"/>
            <a:ext cx="1190692" cy="1062784"/>
          </a:xfrm>
          <a:custGeom>
            <a:avLst/>
            <a:gdLst/>
            <a:ahLst/>
            <a:cxnLst/>
            <a:rect l="l" t="t" r="r" b="b"/>
            <a:pathLst>
              <a:path w="16279" h="18810" extrusionOk="0">
                <a:moveTo>
                  <a:pt x="8297" y="536"/>
                </a:moveTo>
                <a:lnTo>
                  <a:pt x="8078" y="658"/>
                </a:lnTo>
                <a:lnTo>
                  <a:pt x="7859" y="780"/>
                </a:lnTo>
                <a:lnTo>
                  <a:pt x="7567" y="974"/>
                </a:lnTo>
                <a:lnTo>
                  <a:pt x="7665" y="804"/>
                </a:lnTo>
                <a:lnTo>
                  <a:pt x="7786" y="682"/>
                </a:lnTo>
                <a:lnTo>
                  <a:pt x="7884" y="609"/>
                </a:lnTo>
                <a:lnTo>
                  <a:pt x="7981" y="585"/>
                </a:lnTo>
                <a:lnTo>
                  <a:pt x="8078" y="561"/>
                </a:lnTo>
                <a:lnTo>
                  <a:pt x="8200" y="536"/>
                </a:lnTo>
                <a:close/>
                <a:moveTo>
                  <a:pt x="8687" y="731"/>
                </a:moveTo>
                <a:lnTo>
                  <a:pt x="8760" y="828"/>
                </a:lnTo>
                <a:lnTo>
                  <a:pt x="8808" y="950"/>
                </a:lnTo>
                <a:lnTo>
                  <a:pt x="8760" y="974"/>
                </a:lnTo>
                <a:lnTo>
                  <a:pt x="8541" y="1072"/>
                </a:lnTo>
                <a:lnTo>
                  <a:pt x="8346" y="1169"/>
                </a:lnTo>
                <a:lnTo>
                  <a:pt x="7957" y="1412"/>
                </a:lnTo>
                <a:lnTo>
                  <a:pt x="7689" y="1583"/>
                </a:lnTo>
                <a:lnTo>
                  <a:pt x="7543" y="1680"/>
                </a:lnTo>
                <a:lnTo>
                  <a:pt x="7397" y="1777"/>
                </a:lnTo>
                <a:lnTo>
                  <a:pt x="7421" y="1534"/>
                </a:lnTo>
                <a:lnTo>
                  <a:pt x="7446" y="1315"/>
                </a:lnTo>
                <a:lnTo>
                  <a:pt x="8054" y="999"/>
                </a:lnTo>
                <a:lnTo>
                  <a:pt x="8370" y="853"/>
                </a:lnTo>
                <a:lnTo>
                  <a:pt x="8687" y="731"/>
                </a:lnTo>
                <a:close/>
                <a:moveTo>
                  <a:pt x="8881" y="1364"/>
                </a:moveTo>
                <a:lnTo>
                  <a:pt x="8881" y="1583"/>
                </a:lnTo>
                <a:lnTo>
                  <a:pt x="8687" y="1656"/>
                </a:lnTo>
                <a:lnTo>
                  <a:pt x="8492" y="1753"/>
                </a:lnTo>
                <a:lnTo>
                  <a:pt x="8249" y="1875"/>
                </a:lnTo>
                <a:lnTo>
                  <a:pt x="8005" y="2021"/>
                </a:lnTo>
                <a:lnTo>
                  <a:pt x="7957" y="2069"/>
                </a:lnTo>
                <a:lnTo>
                  <a:pt x="7932" y="2142"/>
                </a:lnTo>
                <a:lnTo>
                  <a:pt x="7786" y="2142"/>
                </a:lnTo>
                <a:lnTo>
                  <a:pt x="7373" y="2118"/>
                </a:lnTo>
                <a:lnTo>
                  <a:pt x="7373" y="2069"/>
                </a:lnTo>
                <a:lnTo>
                  <a:pt x="7470" y="2069"/>
                </a:lnTo>
                <a:lnTo>
                  <a:pt x="7567" y="2045"/>
                </a:lnTo>
                <a:lnTo>
                  <a:pt x="7738" y="1972"/>
                </a:lnTo>
                <a:lnTo>
                  <a:pt x="8054" y="1777"/>
                </a:lnTo>
                <a:lnTo>
                  <a:pt x="8881" y="1364"/>
                </a:lnTo>
                <a:close/>
                <a:moveTo>
                  <a:pt x="8857" y="2021"/>
                </a:moveTo>
                <a:lnTo>
                  <a:pt x="8857" y="2191"/>
                </a:lnTo>
                <a:lnTo>
                  <a:pt x="8541" y="2167"/>
                </a:lnTo>
                <a:lnTo>
                  <a:pt x="8857" y="2021"/>
                </a:lnTo>
                <a:close/>
                <a:moveTo>
                  <a:pt x="5937" y="2556"/>
                </a:moveTo>
                <a:lnTo>
                  <a:pt x="6765" y="2580"/>
                </a:lnTo>
                <a:lnTo>
                  <a:pt x="7592" y="2629"/>
                </a:lnTo>
                <a:lnTo>
                  <a:pt x="9173" y="2677"/>
                </a:lnTo>
                <a:lnTo>
                  <a:pt x="9976" y="2702"/>
                </a:lnTo>
                <a:lnTo>
                  <a:pt x="10755" y="2726"/>
                </a:lnTo>
                <a:lnTo>
                  <a:pt x="11582" y="2702"/>
                </a:lnTo>
                <a:lnTo>
                  <a:pt x="12385" y="2677"/>
                </a:lnTo>
                <a:lnTo>
                  <a:pt x="13213" y="2629"/>
                </a:lnTo>
                <a:lnTo>
                  <a:pt x="14016" y="2605"/>
                </a:lnTo>
                <a:lnTo>
                  <a:pt x="14064" y="2605"/>
                </a:lnTo>
                <a:lnTo>
                  <a:pt x="14235" y="2750"/>
                </a:lnTo>
                <a:lnTo>
                  <a:pt x="14405" y="2872"/>
                </a:lnTo>
                <a:lnTo>
                  <a:pt x="15038" y="3432"/>
                </a:lnTo>
                <a:lnTo>
                  <a:pt x="15329" y="3724"/>
                </a:lnTo>
                <a:lnTo>
                  <a:pt x="15597" y="4040"/>
                </a:lnTo>
                <a:lnTo>
                  <a:pt x="15694" y="4235"/>
                </a:lnTo>
                <a:lnTo>
                  <a:pt x="15792" y="4405"/>
                </a:lnTo>
                <a:lnTo>
                  <a:pt x="15694" y="4551"/>
                </a:lnTo>
                <a:lnTo>
                  <a:pt x="15573" y="4673"/>
                </a:lnTo>
                <a:lnTo>
                  <a:pt x="15402" y="4843"/>
                </a:lnTo>
                <a:lnTo>
                  <a:pt x="15232" y="4989"/>
                </a:lnTo>
                <a:lnTo>
                  <a:pt x="14843" y="5281"/>
                </a:lnTo>
                <a:lnTo>
                  <a:pt x="14454" y="5549"/>
                </a:lnTo>
                <a:lnTo>
                  <a:pt x="14235" y="5719"/>
                </a:lnTo>
                <a:lnTo>
                  <a:pt x="14064" y="5889"/>
                </a:lnTo>
                <a:lnTo>
                  <a:pt x="13286" y="5865"/>
                </a:lnTo>
                <a:lnTo>
                  <a:pt x="12507" y="5841"/>
                </a:lnTo>
                <a:lnTo>
                  <a:pt x="10974" y="5841"/>
                </a:lnTo>
                <a:lnTo>
                  <a:pt x="7859" y="5889"/>
                </a:lnTo>
                <a:lnTo>
                  <a:pt x="4623" y="5938"/>
                </a:lnTo>
                <a:lnTo>
                  <a:pt x="2385" y="5938"/>
                </a:lnTo>
                <a:lnTo>
                  <a:pt x="2117" y="5962"/>
                </a:lnTo>
                <a:lnTo>
                  <a:pt x="1874" y="6011"/>
                </a:lnTo>
                <a:lnTo>
                  <a:pt x="1849" y="5889"/>
                </a:lnTo>
                <a:lnTo>
                  <a:pt x="1849" y="5768"/>
                </a:lnTo>
                <a:lnTo>
                  <a:pt x="1801" y="5524"/>
                </a:lnTo>
                <a:lnTo>
                  <a:pt x="1655" y="4332"/>
                </a:lnTo>
                <a:lnTo>
                  <a:pt x="1606" y="3724"/>
                </a:lnTo>
                <a:lnTo>
                  <a:pt x="1557" y="3091"/>
                </a:lnTo>
                <a:lnTo>
                  <a:pt x="1557" y="2848"/>
                </a:lnTo>
                <a:lnTo>
                  <a:pt x="1533" y="2580"/>
                </a:lnTo>
                <a:lnTo>
                  <a:pt x="1874" y="2629"/>
                </a:lnTo>
                <a:lnTo>
                  <a:pt x="2214" y="2653"/>
                </a:lnTo>
                <a:lnTo>
                  <a:pt x="2920" y="2653"/>
                </a:lnTo>
                <a:lnTo>
                  <a:pt x="3626" y="2629"/>
                </a:lnTo>
                <a:lnTo>
                  <a:pt x="4283" y="2580"/>
                </a:lnTo>
                <a:lnTo>
                  <a:pt x="5110" y="2556"/>
                </a:lnTo>
                <a:close/>
                <a:moveTo>
                  <a:pt x="8468" y="6352"/>
                </a:moveTo>
                <a:lnTo>
                  <a:pt x="8200" y="6449"/>
                </a:lnTo>
                <a:lnTo>
                  <a:pt x="7835" y="6644"/>
                </a:lnTo>
                <a:lnTo>
                  <a:pt x="7665" y="6765"/>
                </a:lnTo>
                <a:lnTo>
                  <a:pt x="7494" y="6887"/>
                </a:lnTo>
                <a:lnTo>
                  <a:pt x="7470" y="6619"/>
                </a:lnTo>
                <a:lnTo>
                  <a:pt x="7421" y="6352"/>
                </a:lnTo>
                <a:close/>
                <a:moveTo>
                  <a:pt x="8735" y="6644"/>
                </a:moveTo>
                <a:lnTo>
                  <a:pt x="8735" y="6692"/>
                </a:lnTo>
                <a:lnTo>
                  <a:pt x="8735" y="6960"/>
                </a:lnTo>
                <a:lnTo>
                  <a:pt x="8103" y="6936"/>
                </a:lnTo>
                <a:lnTo>
                  <a:pt x="8030" y="6936"/>
                </a:lnTo>
                <a:lnTo>
                  <a:pt x="8200" y="6863"/>
                </a:lnTo>
                <a:lnTo>
                  <a:pt x="8735" y="6644"/>
                </a:lnTo>
                <a:close/>
                <a:moveTo>
                  <a:pt x="3942" y="7301"/>
                </a:moveTo>
                <a:lnTo>
                  <a:pt x="4331" y="7325"/>
                </a:lnTo>
                <a:lnTo>
                  <a:pt x="5061" y="7374"/>
                </a:lnTo>
                <a:lnTo>
                  <a:pt x="5864" y="7422"/>
                </a:lnTo>
                <a:lnTo>
                  <a:pt x="6667" y="7447"/>
                </a:lnTo>
                <a:lnTo>
                  <a:pt x="8297" y="7471"/>
                </a:lnTo>
                <a:lnTo>
                  <a:pt x="8833" y="7495"/>
                </a:lnTo>
                <a:lnTo>
                  <a:pt x="8930" y="7520"/>
                </a:lnTo>
                <a:lnTo>
                  <a:pt x="9052" y="7495"/>
                </a:lnTo>
                <a:lnTo>
                  <a:pt x="11607" y="7593"/>
                </a:lnTo>
                <a:lnTo>
                  <a:pt x="12361" y="7617"/>
                </a:lnTo>
                <a:lnTo>
                  <a:pt x="13115" y="7593"/>
                </a:lnTo>
                <a:lnTo>
                  <a:pt x="13870" y="7568"/>
                </a:lnTo>
                <a:lnTo>
                  <a:pt x="14624" y="7568"/>
                </a:lnTo>
                <a:lnTo>
                  <a:pt x="14600" y="7739"/>
                </a:lnTo>
                <a:lnTo>
                  <a:pt x="14575" y="7933"/>
                </a:lnTo>
                <a:lnTo>
                  <a:pt x="14575" y="8298"/>
                </a:lnTo>
                <a:lnTo>
                  <a:pt x="14624" y="8980"/>
                </a:lnTo>
                <a:lnTo>
                  <a:pt x="14697" y="9539"/>
                </a:lnTo>
                <a:lnTo>
                  <a:pt x="14746" y="10123"/>
                </a:lnTo>
                <a:lnTo>
                  <a:pt x="14770" y="10391"/>
                </a:lnTo>
                <a:lnTo>
                  <a:pt x="14794" y="10659"/>
                </a:lnTo>
                <a:lnTo>
                  <a:pt x="13310" y="10707"/>
                </a:lnTo>
                <a:lnTo>
                  <a:pt x="11826" y="10780"/>
                </a:lnTo>
                <a:lnTo>
                  <a:pt x="10341" y="10829"/>
                </a:lnTo>
                <a:lnTo>
                  <a:pt x="9587" y="10853"/>
                </a:lnTo>
                <a:lnTo>
                  <a:pt x="8833" y="10829"/>
                </a:lnTo>
                <a:lnTo>
                  <a:pt x="7178" y="10780"/>
                </a:lnTo>
                <a:lnTo>
                  <a:pt x="6327" y="10780"/>
                </a:lnTo>
                <a:lnTo>
                  <a:pt x="5499" y="10804"/>
                </a:lnTo>
                <a:lnTo>
                  <a:pt x="4088" y="10853"/>
                </a:lnTo>
                <a:lnTo>
                  <a:pt x="3358" y="10902"/>
                </a:lnTo>
                <a:lnTo>
                  <a:pt x="3017" y="10926"/>
                </a:lnTo>
                <a:lnTo>
                  <a:pt x="2677" y="10999"/>
                </a:lnTo>
                <a:lnTo>
                  <a:pt x="2677" y="10926"/>
                </a:lnTo>
                <a:lnTo>
                  <a:pt x="2652" y="10853"/>
                </a:lnTo>
                <a:lnTo>
                  <a:pt x="2604" y="10804"/>
                </a:lnTo>
                <a:lnTo>
                  <a:pt x="2531" y="10756"/>
                </a:lnTo>
                <a:lnTo>
                  <a:pt x="2239" y="10586"/>
                </a:lnTo>
                <a:lnTo>
                  <a:pt x="1947" y="10391"/>
                </a:lnTo>
                <a:lnTo>
                  <a:pt x="1411" y="10002"/>
                </a:lnTo>
                <a:lnTo>
                  <a:pt x="1168" y="9807"/>
                </a:lnTo>
                <a:lnTo>
                  <a:pt x="925" y="9612"/>
                </a:lnTo>
                <a:lnTo>
                  <a:pt x="681" y="9393"/>
                </a:lnTo>
                <a:lnTo>
                  <a:pt x="438" y="9199"/>
                </a:lnTo>
                <a:lnTo>
                  <a:pt x="633" y="9028"/>
                </a:lnTo>
                <a:lnTo>
                  <a:pt x="1338" y="8396"/>
                </a:lnTo>
                <a:lnTo>
                  <a:pt x="1703" y="8104"/>
                </a:lnTo>
                <a:lnTo>
                  <a:pt x="2068" y="7812"/>
                </a:lnTo>
                <a:lnTo>
                  <a:pt x="2336" y="7641"/>
                </a:lnTo>
                <a:lnTo>
                  <a:pt x="2458" y="7568"/>
                </a:lnTo>
                <a:lnTo>
                  <a:pt x="2579" y="7447"/>
                </a:lnTo>
                <a:lnTo>
                  <a:pt x="2604" y="7374"/>
                </a:lnTo>
                <a:lnTo>
                  <a:pt x="2847" y="7374"/>
                </a:lnTo>
                <a:lnTo>
                  <a:pt x="3115" y="7349"/>
                </a:lnTo>
                <a:lnTo>
                  <a:pt x="3577" y="7301"/>
                </a:lnTo>
                <a:close/>
                <a:moveTo>
                  <a:pt x="7446" y="11242"/>
                </a:moveTo>
                <a:lnTo>
                  <a:pt x="8541" y="11291"/>
                </a:lnTo>
                <a:lnTo>
                  <a:pt x="8395" y="11364"/>
                </a:lnTo>
                <a:lnTo>
                  <a:pt x="8249" y="11461"/>
                </a:lnTo>
                <a:lnTo>
                  <a:pt x="7981" y="11632"/>
                </a:lnTo>
                <a:lnTo>
                  <a:pt x="7567" y="11851"/>
                </a:lnTo>
                <a:lnTo>
                  <a:pt x="7519" y="11534"/>
                </a:lnTo>
                <a:lnTo>
                  <a:pt x="7494" y="11388"/>
                </a:lnTo>
                <a:lnTo>
                  <a:pt x="7446" y="11242"/>
                </a:lnTo>
                <a:close/>
                <a:moveTo>
                  <a:pt x="8784" y="11632"/>
                </a:moveTo>
                <a:lnTo>
                  <a:pt x="8735" y="12094"/>
                </a:lnTo>
                <a:lnTo>
                  <a:pt x="8541" y="12167"/>
                </a:lnTo>
                <a:lnTo>
                  <a:pt x="8370" y="12264"/>
                </a:lnTo>
                <a:lnTo>
                  <a:pt x="8005" y="12459"/>
                </a:lnTo>
                <a:lnTo>
                  <a:pt x="7762" y="12581"/>
                </a:lnTo>
                <a:lnTo>
                  <a:pt x="7640" y="12678"/>
                </a:lnTo>
                <a:lnTo>
                  <a:pt x="7543" y="12751"/>
                </a:lnTo>
                <a:lnTo>
                  <a:pt x="7543" y="12678"/>
                </a:lnTo>
                <a:lnTo>
                  <a:pt x="7567" y="12216"/>
                </a:lnTo>
                <a:lnTo>
                  <a:pt x="7713" y="12167"/>
                </a:lnTo>
                <a:lnTo>
                  <a:pt x="7859" y="12118"/>
                </a:lnTo>
                <a:lnTo>
                  <a:pt x="8103" y="11997"/>
                </a:lnTo>
                <a:lnTo>
                  <a:pt x="8443" y="11826"/>
                </a:lnTo>
                <a:lnTo>
                  <a:pt x="8614" y="11729"/>
                </a:lnTo>
                <a:lnTo>
                  <a:pt x="8784" y="11632"/>
                </a:lnTo>
                <a:close/>
                <a:moveTo>
                  <a:pt x="8735" y="12581"/>
                </a:moveTo>
                <a:lnTo>
                  <a:pt x="8735" y="13189"/>
                </a:lnTo>
                <a:lnTo>
                  <a:pt x="8662" y="13165"/>
                </a:lnTo>
                <a:lnTo>
                  <a:pt x="8565" y="13165"/>
                </a:lnTo>
                <a:lnTo>
                  <a:pt x="8468" y="13189"/>
                </a:lnTo>
                <a:lnTo>
                  <a:pt x="8249" y="13262"/>
                </a:lnTo>
                <a:lnTo>
                  <a:pt x="8054" y="13384"/>
                </a:lnTo>
                <a:lnTo>
                  <a:pt x="7859" y="13481"/>
                </a:lnTo>
                <a:lnTo>
                  <a:pt x="7665" y="13627"/>
                </a:lnTo>
                <a:lnTo>
                  <a:pt x="7446" y="13797"/>
                </a:lnTo>
                <a:lnTo>
                  <a:pt x="7494" y="13140"/>
                </a:lnTo>
                <a:lnTo>
                  <a:pt x="7665" y="13116"/>
                </a:lnTo>
                <a:lnTo>
                  <a:pt x="7835" y="13043"/>
                </a:lnTo>
                <a:lnTo>
                  <a:pt x="8151" y="12873"/>
                </a:lnTo>
                <a:lnTo>
                  <a:pt x="8735" y="12581"/>
                </a:lnTo>
                <a:close/>
                <a:moveTo>
                  <a:pt x="8735" y="13578"/>
                </a:moveTo>
                <a:lnTo>
                  <a:pt x="8735" y="14138"/>
                </a:lnTo>
                <a:lnTo>
                  <a:pt x="8541" y="14211"/>
                </a:lnTo>
                <a:lnTo>
                  <a:pt x="8346" y="14284"/>
                </a:lnTo>
                <a:lnTo>
                  <a:pt x="7981" y="14454"/>
                </a:lnTo>
                <a:lnTo>
                  <a:pt x="7689" y="14576"/>
                </a:lnTo>
                <a:lnTo>
                  <a:pt x="7543" y="14673"/>
                </a:lnTo>
                <a:lnTo>
                  <a:pt x="7421" y="14746"/>
                </a:lnTo>
                <a:lnTo>
                  <a:pt x="7421" y="14454"/>
                </a:lnTo>
                <a:lnTo>
                  <a:pt x="7421" y="14138"/>
                </a:lnTo>
                <a:lnTo>
                  <a:pt x="7567" y="14089"/>
                </a:lnTo>
                <a:lnTo>
                  <a:pt x="7738" y="14016"/>
                </a:lnTo>
                <a:lnTo>
                  <a:pt x="8005" y="13870"/>
                </a:lnTo>
                <a:lnTo>
                  <a:pt x="8176" y="13773"/>
                </a:lnTo>
                <a:lnTo>
                  <a:pt x="8370" y="13724"/>
                </a:lnTo>
                <a:lnTo>
                  <a:pt x="8735" y="13578"/>
                </a:lnTo>
                <a:close/>
                <a:moveTo>
                  <a:pt x="8735" y="14625"/>
                </a:moveTo>
                <a:lnTo>
                  <a:pt x="8735" y="15014"/>
                </a:lnTo>
                <a:lnTo>
                  <a:pt x="8687" y="15038"/>
                </a:lnTo>
                <a:lnTo>
                  <a:pt x="7908" y="15501"/>
                </a:lnTo>
                <a:lnTo>
                  <a:pt x="7689" y="15598"/>
                </a:lnTo>
                <a:lnTo>
                  <a:pt x="7446" y="15720"/>
                </a:lnTo>
                <a:lnTo>
                  <a:pt x="7421" y="15087"/>
                </a:lnTo>
                <a:lnTo>
                  <a:pt x="7592" y="15063"/>
                </a:lnTo>
                <a:lnTo>
                  <a:pt x="7738" y="15014"/>
                </a:lnTo>
                <a:lnTo>
                  <a:pt x="8054" y="14892"/>
                </a:lnTo>
                <a:lnTo>
                  <a:pt x="8735" y="14625"/>
                </a:lnTo>
                <a:close/>
                <a:moveTo>
                  <a:pt x="8711" y="15452"/>
                </a:moveTo>
                <a:lnTo>
                  <a:pt x="8711" y="16231"/>
                </a:lnTo>
                <a:lnTo>
                  <a:pt x="8419" y="16328"/>
                </a:lnTo>
                <a:lnTo>
                  <a:pt x="8151" y="16425"/>
                </a:lnTo>
                <a:lnTo>
                  <a:pt x="7811" y="16523"/>
                </a:lnTo>
                <a:lnTo>
                  <a:pt x="7494" y="16620"/>
                </a:lnTo>
                <a:lnTo>
                  <a:pt x="7470" y="16012"/>
                </a:lnTo>
                <a:lnTo>
                  <a:pt x="7567" y="16012"/>
                </a:lnTo>
                <a:lnTo>
                  <a:pt x="7689" y="15963"/>
                </a:lnTo>
                <a:lnTo>
                  <a:pt x="7908" y="15890"/>
                </a:lnTo>
                <a:lnTo>
                  <a:pt x="8322" y="15671"/>
                </a:lnTo>
                <a:lnTo>
                  <a:pt x="8711" y="15452"/>
                </a:lnTo>
                <a:close/>
                <a:moveTo>
                  <a:pt x="8687" y="16717"/>
                </a:moveTo>
                <a:lnTo>
                  <a:pt x="8687" y="17082"/>
                </a:lnTo>
                <a:lnTo>
                  <a:pt x="8687" y="17107"/>
                </a:lnTo>
                <a:lnTo>
                  <a:pt x="8346" y="17228"/>
                </a:lnTo>
                <a:lnTo>
                  <a:pt x="8005" y="17399"/>
                </a:lnTo>
                <a:lnTo>
                  <a:pt x="7543" y="17593"/>
                </a:lnTo>
                <a:lnTo>
                  <a:pt x="7519" y="17009"/>
                </a:lnTo>
                <a:lnTo>
                  <a:pt x="7689" y="17009"/>
                </a:lnTo>
                <a:lnTo>
                  <a:pt x="7859" y="16961"/>
                </a:lnTo>
                <a:lnTo>
                  <a:pt x="8176" y="16888"/>
                </a:lnTo>
                <a:lnTo>
                  <a:pt x="8687" y="16717"/>
                </a:lnTo>
                <a:close/>
                <a:moveTo>
                  <a:pt x="8687" y="17545"/>
                </a:moveTo>
                <a:lnTo>
                  <a:pt x="8687" y="18250"/>
                </a:lnTo>
                <a:lnTo>
                  <a:pt x="8370" y="18275"/>
                </a:lnTo>
                <a:lnTo>
                  <a:pt x="8054" y="18299"/>
                </a:lnTo>
                <a:lnTo>
                  <a:pt x="7835" y="18323"/>
                </a:lnTo>
                <a:lnTo>
                  <a:pt x="7592" y="18348"/>
                </a:lnTo>
                <a:lnTo>
                  <a:pt x="7543" y="18372"/>
                </a:lnTo>
                <a:lnTo>
                  <a:pt x="7543" y="18031"/>
                </a:lnTo>
                <a:lnTo>
                  <a:pt x="7689" y="17983"/>
                </a:lnTo>
                <a:lnTo>
                  <a:pt x="7811" y="17934"/>
                </a:lnTo>
                <a:lnTo>
                  <a:pt x="8078" y="17812"/>
                </a:lnTo>
                <a:lnTo>
                  <a:pt x="8687" y="17545"/>
                </a:lnTo>
                <a:close/>
                <a:moveTo>
                  <a:pt x="8078" y="1"/>
                </a:moveTo>
                <a:lnTo>
                  <a:pt x="7884" y="25"/>
                </a:lnTo>
                <a:lnTo>
                  <a:pt x="7713" y="74"/>
                </a:lnTo>
                <a:lnTo>
                  <a:pt x="7567" y="171"/>
                </a:lnTo>
                <a:lnTo>
                  <a:pt x="7446" y="269"/>
                </a:lnTo>
                <a:lnTo>
                  <a:pt x="7324" y="390"/>
                </a:lnTo>
                <a:lnTo>
                  <a:pt x="7227" y="536"/>
                </a:lnTo>
                <a:lnTo>
                  <a:pt x="7154" y="682"/>
                </a:lnTo>
                <a:lnTo>
                  <a:pt x="7081" y="853"/>
                </a:lnTo>
                <a:lnTo>
                  <a:pt x="7032" y="1023"/>
                </a:lnTo>
                <a:lnTo>
                  <a:pt x="6959" y="1388"/>
                </a:lnTo>
                <a:lnTo>
                  <a:pt x="6935" y="1753"/>
                </a:lnTo>
                <a:lnTo>
                  <a:pt x="6959" y="2118"/>
                </a:lnTo>
                <a:lnTo>
                  <a:pt x="6959" y="2118"/>
                </a:lnTo>
                <a:lnTo>
                  <a:pt x="5816" y="2094"/>
                </a:lnTo>
                <a:lnTo>
                  <a:pt x="4672" y="2094"/>
                </a:lnTo>
                <a:lnTo>
                  <a:pt x="2993" y="2167"/>
                </a:lnTo>
                <a:lnTo>
                  <a:pt x="1801" y="2167"/>
                </a:lnTo>
                <a:lnTo>
                  <a:pt x="1387" y="2191"/>
                </a:lnTo>
                <a:lnTo>
                  <a:pt x="1338" y="2191"/>
                </a:lnTo>
                <a:lnTo>
                  <a:pt x="1290" y="2215"/>
                </a:lnTo>
                <a:lnTo>
                  <a:pt x="1290" y="2240"/>
                </a:lnTo>
                <a:lnTo>
                  <a:pt x="1217" y="2288"/>
                </a:lnTo>
                <a:lnTo>
                  <a:pt x="1192" y="2361"/>
                </a:lnTo>
                <a:lnTo>
                  <a:pt x="1119" y="2556"/>
                </a:lnTo>
                <a:lnTo>
                  <a:pt x="1071" y="2775"/>
                </a:lnTo>
                <a:lnTo>
                  <a:pt x="1046" y="3018"/>
                </a:lnTo>
                <a:lnTo>
                  <a:pt x="1046" y="3261"/>
                </a:lnTo>
                <a:lnTo>
                  <a:pt x="1071" y="3748"/>
                </a:lnTo>
                <a:lnTo>
                  <a:pt x="1119" y="4162"/>
                </a:lnTo>
                <a:lnTo>
                  <a:pt x="1168" y="4770"/>
                </a:lnTo>
                <a:lnTo>
                  <a:pt x="1241" y="5378"/>
                </a:lnTo>
                <a:lnTo>
                  <a:pt x="1265" y="5622"/>
                </a:lnTo>
                <a:lnTo>
                  <a:pt x="1290" y="5889"/>
                </a:lnTo>
                <a:lnTo>
                  <a:pt x="1314" y="6011"/>
                </a:lnTo>
                <a:lnTo>
                  <a:pt x="1338" y="6133"/>
                </a:lnTo>
                <a:lnTo>
                  <a:pt x="1411" y="6230"/>
                </a:lnTo>
                <a:lnTo>
                  <a:pt x="1484" y="6303"/>
                </a:lnTo>
                <a:lnTo>
                  <a:pt x="1557" y="6352"/>
                </a:lnTo>
                <a:lnTo>
                  <a:pt x="1630" y="6352"/>
                </a:lnTo>
                <a:lnTo>
                  <a:pt x="1703" y="6327"/>
                </a:lnTo>
                <a:lnTo>
                  <a:pt x="1776" y="6279"/>
                </a:lnTo>
                <a:lnTo>
                  <a:pt x="1801" y="6254"/>
                </a:lnTo>
                <a:lnTo>
                  <a:pt x="2020" y="6303"/>
                </a:lnTo>
                <a:lnTo>
                  <a:pt x="2239" y="6327"/>
                </a:lnTo>
                <a:lnTo>
                  <a:pt x="2701" y="6352"/>
                </a:lnTo>
                <a:lnTo>
                  <a:pt x="4429" y="6376"/>
                </a:lnTo>
                <a:lnTo>
                  <a:pt x="6959" y="6352"/>
                </a:lnTo>
                <a:lnTo>
                  <a:pt x="6984" y="6595"/>
                </a:lnTo>
                <a:lnTo>
                  <a:pt x="7008" y="6911"/>
                </a:lnTo>
                <a:lnTo>
                  <a:pt x="5962" y="6887"/>
                </a:lnTo>
                <a:lnTo>
                  <a:pt x="4891" y="6838"/>
                </a:lnTo>
                <a:lnTo>
                  <a:pt x="4161" y="6814"/>
                </a:lnTo>
                <a:lnTo>
                  <a:pt x="3163" y="6814"/>
                </a:lnTo>
                <a:lnTo>
                  <a:pt x="2896" y="6863"/>
                </a:lnTo>
                <a:lnTo>
                  <a:pt x="2628" y="6936"/>
                </a:lnTo>
                <a:lnTo>
                  <a:pt x="2506" y="6984"/>
                </a:lnTo>
                <a:lnTo>
                  <a:pt x="2409" y="7057"/>
                </a:lnTo>
                <a:lnTo>
                  <a:pt x="2360" y="7033"/>
                </a:lnTo>
                <a:lnTo>
                  <a:pt x="2263" y="7033"/>
                </a:lnTo>
                <a:lnTo>
                  <a:pt x="2190" y="7057"/>
                </a:lnTo>
                <a:lnTo>
                  <a:pt x="1995" y="7130"/>
                </a:lnTo>
                <a:lnTo>
                  <a:pt x="1825" y="7228"/>
                </a:lnTo>
                <a:lnTo>
                  <a:pt x="1630" y="7374"/>
                </a:lnTo>
                <a:lnTo>
                  <a:pt x="1290" y="7666"/>
                </a:lnTo>
                <a:lnTo>
                  <a:pt x="1022" y="7933"/>
                </a:lnTo>
                <a:lnTo>
                  <a:pt x="681" y="8250"/>
                </a:lnTo>
                <a:lnTo>
                  <a:pt x="365" y="8590"/>
                </a:lnTo>
                <a:lnTo>
                  <a:pt x="243" y="8712"/>
                </a:lnTo>
                <a:lnTo>
                  <a:pt x="122" y="8858"/>
                </a:lnTo>
                <a:lnTo>
                  <a:pt x="24" y="9004"/>
                </a:lnTo>
                <a:lnTo>
                  <a:pt x="0" y="9077"/>
                </a:lnTo>
                <a:lnTo>
                  <a:pt x="0" y="9174"/>
                </a:lnTo>
                <a:lnTo>
                  <a:pt x="0" y="9199"/>
                </a:lnTo>
                <a:lnTo>
                  <a:pt x="0" y="9247"/>
                </a:lnTo>
                <a:lnTo>
                  <a:pt x="0" y="9320"/>
                </a:lnTo>
                <a:lnTo>
                  <a:pt x="73" y="9466"/>
                </a:lnTo>
                <a:lnTo>
                  <a:pt x="170" y="9612"/>
                </a:lnTo>
                <a:lnTo>
                  <a:pt x="292" y="9758"/>
                </a:lnTo>
                <a:lnTo>
                  <a:pt x="414" y="9904"/>
                </a:lnTo>
                <a:lnTo>
                  <a:pt x="681" y="10148"/>
                </a:lnTo>
                <a:lnTo>
                  <a:pt x="949" y="10367"/>
                </a:lnTo>
                <a:lnTo>
                  <a:pt x="1265" y="10610"/>
                </a:lnTo>
                <a:lnTo>
                  <a:pt x="1582" y="10829"/>
                </a:lnTo>
                <a:lnTo>
                  <a:pt x="1922" y="11048"/>
                </a:lnTo>
                <a:lnTo>
                  <a:pt x="2239" y="11242"/>
                </a:lnTo>
                <a:lnTo>
                  <a:pt x="2312" y="11267"/>
                </a:lnTo>
                <a:lnTo>
                  <a:pt x="2385" y="11267"/>
                </a:lnTo>
                <a:lnTo>
                  <a:pt x="2750" y="11340"/>
                </a:lnTo>
                <a:lnTo>
                  <a:pt x="3139" y="11388"/>
                </a:lnTo>
                <a:lnTo>
                  <a:pt x="3528" y="11388"/>
                </a:lnTo>
                <a:lnTo>
                  <a:pt x="3918" y="11364"/>
                </a:lnTo>
                <a:lnTo>
                  <a:pt x="4721" y="11315"/>
                </a:lnTo>
                <a:lnTo>
                  <a:pt x="5499" y="11267"/>
                </a:lnTo>
                <a:lnTo>
                  <a:pt x="6278" y="11242"/>
                </a:lnTo>
                <a:lnTo>
                  <a:pt x="7081" y="11242"/>
                </a:lnTo>
                <a:lnTo>
                  <a:pt x="7081" y="11607"/>
                </a:lnTo>
                <a:lnTo>
                  <a:pt x="7081" y="11972"/>
                </a:lnTo>
                <a:lnTo>
                  <a:pt x="7081" y="12313"/>
                </a:lnTo>
                <a:lnTo>
                  <a:pt x="7057" y="12678"/>
                </a:lnTo>
                <a:lnTo>
                  <a:pt x="6984" y="13578"/>
                </a:lnTo>
                <a:lnTo>
                  <a:pt x="6935" y="14016"/>
                </a:lnTo>
                <a:lnTo>
                  <a:pt x="6911" y="14454"/>
                </a:lnTo>
                <a:lnTo>
                  <a:pt x="6911" y="15476"/>
                </a:lnTo>
                <a:lnTo>
                  <a:pt x="6959" y="16498"/>
                </a:lnTo>
                <a:lnTo>
                  <a:pt x="7057" y="18542"/>
                </a:lnTo>
                <a:lnTo>
                  <a:pt x="7057" y="18615"/>
                </a:lnTo>
                <a:lnTo>
                  <a:pt x="7081" y="18688"/>
                </a:lnTo>
                <a:lnTo>
                  <a:pt x="7130" y="18737"/>
                </a:lnTo>
                <a:lnTo>
                  <a:pt x="7203" y="18761"/>
                </a:lnTo>
                <a:lnTo>
                  <a:pt x="7251" y="18786"/>
                </a:lnTo>
                <a:lnTo>
                  <a:pt x="7324" y="18786"/>
                </a:lnTo>
                <a:lnTo>
                  <a:pt x="7373" y="18761"/>
                </a:lnTo>
                <a:lnTo>
                  <a:pt x="7446" y="18737"/>
                </a:lnTo>
                <a:lnTo>
                  <a:pt x="7519" y="18786"/>
                </a:lnTo>
                <a:lnTo>
                  <a:pt x="7640" y="18810"/>
                </a:lnTo>
                <a:lnTo>
                  <a:pt x="8662" y="18810"/>
                </a:lnTo>
                <a:lnTo>
                  <a:pt x="8954" y="18786"/>
                </a:lnTo>
                <a:lnTo>
                  <a:pt x="9003" y="18786"/>
                </a:lnTo>
                <a:lnTo>
                  <a:pt x="9076" y="18761"/>
                </a:lnTo>
                <a:lnTo>
                  <a:pt x="9149" y="18664"/>
                </a:lnTo>
                <a:lnTo>
                  <a:pt x="9198" y="18542"/>
                </a:lnTo>
                <a:lnTo>
                  <a:pt x="9198" y="18421"/>
                </a:lnTo>
                <a:lnTo>
                  <a:pt x="9198" y="18323"/>
                </a:lnTo>
                <a:lnTo>
                  <a:pt x="9222" y="16547"/>
                </a:lnTo>
                <a:lnTo>
                  <a:pt x="9246" y="14771"/>
                </a:lnTo>
                <a:lnTo>
                  <a:pt x="9271" y="12946"/>
                </a:lnTo>
                <a:lnTo>
                  <a:pt x="9295" y="12118"/>
                </a:lnTo>
                <a:lnTo>
                  <a:pt x="9271" y="11729"/>
                </a:lnTo>
                <a:lnTo>
                  <a:pt x="9246" y="11315"/>
                </a:lnTo>
                <a:lnTo>
                  <a:pt x="10682" y="11315"/>
                </a:lnTo>
                <a:lnTo>
                  <a:pt x="12142" y="11267"/>
                </a:lnTo>
                <a:lnTo>
                  <a:pt x="13578" y="11194"/>
                </a:lnTo>
                <a:lnTo>
                  <a:pt x="14283" y="11169"/>
                </a:lnTo>
                <a:lnTo>
                  <a:pt x="15013" y="11169"/>
                </a:lnTo>
                <a:lnTo>
                  <a:pt x="15135" y="11145"/>
                </a:lnTo>
                <a:lnTo>
                  <a:pt x="15208" y="11072"/>
                </a:lnTo>
                <a:lnTo>
                  <a:pt x="15257" y="10999"/>
                </a:lnTo>
                <a:lnTo>
                  <a:pt x="15257" y="10902"/>
                </a:lnTo>
                <a:lnTo>
                  <a:pt x="15305" y="10731"/>
                </a:lnTo>
                <a:lnTo>
                  <a:pt x="15305" y="10586"/>
                </a:lnTo>
                <a:lnTo>
                  <a:pt x="15281" y="10245"/>
                </a:lnTo>
                <a:lnTo>
                  <a:pt x="15135" y="9126"/>
                </a:lnTo>
                <a:lnTo>
                  <a:pt x="15086" y="8615"/>
                </a:lnTo>
                <a:lnTo>
                  <a:pt x="15086" y="8104"/>
                </a:lnTo>
                <a:lnTo>
                  <a:pt x="15086" y="7933"/>
                </a:lnTo>
                <a:lnTo>
                  <a:pt x="15111" y="7739"/>
                </a:lnTo>
                <a:lnTo>
                  <a:pt x="15135" y="7568"/>
                </a:lnTo>
                <a:lnTo>
                  <a:pt x="15135" y="7374"/>
                </a:lnTo>
                <a:lnTo>
                  <a:pt x="15135" y="7276"/>
                </a:lnTo>
                <a:lnTo>
                  <a:pt x="15111" y="7179"/>
                </a:lnTo>
                <a:lnTo>
                  <a:pt x="15086" y="7130"/>
                </a:lnTo>
                <a:lnTo>
                  <a:pt x="15038" y="7106"/>
                </a:lnTo>
                <a:lnTo>
                  <a:pt x="14965" y="7057"/>
                </a:lnTo>
                <a:lnTo>
                  <a:pt x="14892" y="7033"/>
                </a:lnTo>
                <a:lnTo>
                  <a:pt x="14064" y="7033"/>
                </a:lnTo>
                <a:lnTo>
                  <a:pt x="13237" y="7057"/>
                </a:lnTo>
                <a:lnTo>
                  <a:pt x="12434" y="7082"/>
                </a:lnTo>
                <a:lnTo>
                  <a:pt x="11607" y="7082"/>
                </a:lnTo>
                <a:lnTo>
                  <a:pt x="9246" y="6984"/>
                </a:lnTo>
                <a:lnTo>
                  <a:pt x="9246" y="6765"/>
                </a:lnTo>
                <a:lnTo>
                  <a:pt x="9246" y="6571"/>
                </a:lnTo>
                <a:lnTo>
                  <a:pt x="9198" y="6352"/>
                </a:lnTo>
                <a:lnTo>
                  <a:pt x="9222" y="6327"/>
                </a:lnTo>
                <a:lnTo>
                  <a:pt x="10925" y="6303"/>
                </a:lnTo>
                <a:lnTo>
                  <a:pt x="12556" y="6303"/>
                </a:lnTo>
                <a:lnTo>
                  <a:pt x="14186" y="6376"/>
                </a:lnTo>
                <a:lnTo>
                  <a:pt x="14259" y="6376"/>
                </a:lnTo>
                <a:lnTo>
                  <a:pt x="14308" y="6352"/>
                </a:lnTo>
                <a:lnTo>
                  <a:pt x="14381" y="6279"/>
                </a:lnTo>
                <a:lnTo>
                  <a:pt x="14405" y="6206"/>
                </a:lnTo>
                <a:lnTo>
                  <a:pt x="14405" y="6108"/>
                </a:lnTo>
                <a:lnTo>
                  <a:pt x="14575" y="5962"/>
                </a:lnTo>
                <a:lnTo>
                  <a:pt x="14940" y="5670"/>
                </a:lnTo>
                <a:lnTo>
                  <a:pt x="15329" y="5427"/>
                </a:lnTo>
                <a:lnTo>
                  <a:pt x="15597" y="5232"/>
                </a:lnTo>
                <a:lnTo>
                  <a:pt x="15913" y="4965"/>
                </a:lnTo>
                <a:lnTo>
                  <a:pt x="16059" y="4819"/>
                </a:lnTo>
                <a:lnTo>
                  <a:pt x="16181" y="4673"/>
                </a:lnTo>
                <a:lnTo>
                  <a:pt x="16254" y="4502"/>
                </a:lnTo>
                <a:lnTo>
                  <a:pt x="16254" y="4429"/>
                </a:lnTo>
                <a:lnTo>
                  <a:pt x="16254" y="4356"/>
                </a:lnTo>
                <a:lnTo>
                  <a:pt x="16278" y="4283"/>
                </a:lnTo>
                <a:lnTo>
                  <a:pt x="16278" y="4210"/>
                </a:lnTo>
                <a:lnTo>
                  <a:pt x="16230" y="4064"/>
                </a:lnTo>
                <a:lnTo>
                  <a:pt x="16132" y="3894"/>
                </a:lnTo>
                <a:lnTo>
                  <a:pt x="16011" y="3724"/>
                </a:lnTo>
                <a:lnTo>
                  <a:pt x="15743" y="3432"/>
                </a:lnTo>
                <a:lnTo>
                  <a:pt x="15524" y="3213"/>
                </a:lnTo>
                <a:lnTo>
                  <a:pt x="15135" y="2848"/>
                </a:lnTo>
                <a:lnTo>
                  <a:pt x="14746" y="2532"/>
                </a:lnTo>
                <a:lnTo>
                  <a:pt x="14478" y="2288"/>
                </a:lnTo>
                <a:lnTo>
                  <a:pt x="14308" y="2215"/>
                </a:lnTo>
                <a:lnTo>
                  <a:pt x="14235" y="2167"/>
                </a:lnTo>
                <a:lnTo>
                  <a:pt x="14162" y="2167"/>
                </a:lnTo>
                <a:lnTo>
                  <a:pt x="14089" y="2118"/>
                </a:lnTo>
                <a:lnTo>
                  <a:pt x="14016" y="2118"/>
                </a:lnTo>
                <a:lnTo>
                  <a:pt x="13237" y="2142"/>
                </a:lnTo>
                <a:lnTo>
                  <a:pt x="12483" y="2167"/>
                </a:lnTo>
                <a:lnTo>
                  <a:pt x="11704" y="2215"/>
                </a:lnTo>
                <a:lnTo>
                  <a:pt x="10950" y="2240"/>
                </a:lnTo>
                <a:lnTo>
                  <a:pt x="10171" y="2240"/>
                </a:lnTo>
                <a:lnTo>
                  <a:pt x="9392" y="2215"/>
                </a:lnTo>
                <a:lnTo>
                  <a:pt x="9441" y="2069"/>
                </a:lnTo>
                <a:lnTo>
                  <a:pt x="9465" y="1899"/>
                </a:lnTo>
                <a:lnTo>
                  <a:pt x="9465" y="1558"/>
                </a:lnTo>
                <a:lnTo>
                  <a:pt x="9417" y="1218"/>
                </a:lnTo>
                <a:lnTo>
                  <a:pt x="9368" y="950"/>
                </a:lnTo>
                <a:lnTo>
                  <a:pt x="9295" y="755"/>
                </a:lnTo>
                <a:lnTo>
                  <a:pt x="9222" y="561"/>
                </a:lnTo>
                <a:lnTo>
                  <a:pt x="9125" y="415"/>
                </a:lnTo>
                <a:lnTo>
                  <a:pt x="8979" y="293"/>
                </a:lnTo>
                <a:lnTo>
                  <a:pt x="8833" y="196"/>
                </a:lnTo>
                <a:lnTo>
                  <a:pt x="8662" y="98"/>
                </a:lnTo>
                <a:lnTo>
                  <a:pt x="8492" y="50"/>
                </a:lnTo>
                <a:lnTo>
                  <a:pt x="8297" y="1"/>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4036" name="Picture 4" descr="Image result for entente florale europe abbeyleix">
            <a:hlinkClick r:id="rId5"/>
          </p:cNvPr>
          <p:cNvPicPr>
            <a:picLocks noChangeAspect="1" noChangeArrowheads="1"/>
          </p:cNvPicPr>
          <p:nvPr/>
        </p:nvPicPr>
        <p:blipFill>
          <a:blip r:embed="rId6"/>
          <a:srcRect/>
          <a:stretch>
            <a:fillRect/>
          </a:stretch>
        </p:blipFill>
        <p:spPr bwMode="auto">
          <a:xfrm>
            <a:off x="1691680" y="1347614"/>
            <a:ext cx="2202418" cy="1410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Entente Florale Europe – Abbeyleix Tidy Towns</a:t>
            </a:r>
            <a:endParaRPr dirty="0"/>
          </a:p>
        </p:txBody>
      </p:sp>
      <p:sp>
        <p:nvSpPr>
          <p:cNvPr id="22" name="Text Placeholder 21"/>
          <p:cNvSpPr>
            <a:spLocks noGrp="1"/>
          </p:cNvSpPr>
          <p:nvPr>
            <p:ph type="body" idx="1"/>
          </p:nvPr>
        </p:nvSpPr>
        <p:spPr>
          <a:xfrm>
            <a:off x="1412974" y="1203598"/>
            <a:ext cx="3951113" cy="3320452"/>
          </a:xfrm>
        </p:spPr>
        <p:txBody>
          <a:bodyPr/>
          <a:lstStyle/>
          <a:p>
            <a:pPr algn="ctr">
              <a:buNone/>
            </a:pPr>
            <a:r>
              <a:rPr lang="en-IE" dirty="0" smtClean="0"/>
              <a:t>Entente Florale Europe was a highlight; a true illustration of people coming together for the benefit of the wider community.  </a:t>
            </a:r>
          </a:p>
          <a:p>
            <a:pPr algn="ctr">
              <a:buNone/>
            </a:pPr>
            <a:endParaRPr lang="en-IE" dirty="0" smtClean="0"/>
          </a:p>
          <a:p>
            <a:pPr algn="ctr">
              <a:buNone/>
            </a:pPr>
            <a:r>
              <a:rPr lang="en-IE" dirty="0" smtClean="0"/>
              <a:t>If you get an opportunity to participate in it do, but be prepared for a lot of additional demands on your time and hard work!</a:t>
            </a:r>
            <a:endParaRPr lang="en-US" dirty="0" smtClean="0"/>
          </a:p>
          <a:p>
            <a:pPr algn="ctr"/>
            <a:endParaRPr lang="en-US" dirty="0"/>
          </a:p>
        </p:txBody>
      </p:sp>
      <p:sp>
        <p:nvSpPr>
          <p:cNvPr id="131" name="Google Shape;131;p22"/>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dirty="0"/>
          </a:p>
        </p:txBody>
      </p:sp>
      <p:pic>
        <p:nvPicPr>
          <p:cNvPr id="10244" name="Picture 4"/>
          <p:cNvPicPr>
            <a:picLocks noChangeAspect="1" noChangeArrowheads="1"/>
          </p:cNvPicPr>
          <p:nvPr/>
        </p:nvPicPr>
        <p:blipFill>
          <a:blip r:embed="rId3"/>
          <a:srcRect/>
          <a:stretch>
            <a:fillRect/>
          </a:stretch>
        </p:blipFill>
        <p:spPr bwMode="auto">
          <a:xfrm>
            <a:off x="5580112" y="987574"/>
            <a:ext cx="2736304" cy="3858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32240" y="1287956"/>
            <a:ext cx="2160239" cy="3271200"/>
          </a:xfrm>
        </p:spPr>
        <p:txBody>
          <a:bodyPr/>
          <a:lstStyle/>
          <a:p>
            <a:pPr>
              <a:buNone/>
            </a:pPr>
            <a:r>
              <a:rPr lang="en-IE" dirty="0" smtClean="0"/>
              <a:t>Abbeyleix achieved </a:t>
            </a:r>
            <a:r>
              <a:rPr lang="en-IE" b="1" dirty="0" smtClean="0"/>
              <a:t>Silver Award </a:t>
            </a:r>
          </a:p>
          <a:p>
            <a:pPr algn="ctr">
              <a:buNone/>
            </a:pPr>
            <a:r>
              <a:rPr lang="en-IE" dirty="0" smtClean="0"/>
              <a:t>and the </a:t>
            </a:r>
          </a:p>
          <a:p>
            <a:pPr>
              <a:buNone/>
            </a:pPr>
            <a:r>
              <a:rPr lang="en-IE" b="1" dirty="0" smtClean="0"/>
              <a:t>President’s Prize for Biodiversity </a:t>
            </a:r>
            <a:r>
              <a:rPr lang="en-IE" dirty="0" smtClean="0"/>
              <a:t>– for Abbeyleix Bog Project</a:t>
            </a:r>
            <a:endParaRPr lang="en-US" dirty="0" smtClean="0"/>
          </a:p>
          <a:p>
            <a:pPr>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dirty="0"/>
          </a:p>
        </p:txBody>
      </p:sp>
      <p:pic>
        <p:nvPicPr>
          <p:cNvPr id="5" name="Picture 2" descr="C:\Users\amkelly\Desktop\Abbeyleix Entente.jpg"/>
          <p:cNvPicPr>
            <a:picLocks noChangeAspect="1" noChangeArrowheads="1"/>
          </p:cNvPicPr>
          <p:nvPr/>
        </p:nvPicPr>
        <p:blipFill>
          <a:blip r:embed="rId2"/>
          <a:srcRect/>
          <a:stretch>
            <a:fillRect/>
          </a:stretch>
        </p:blipFill>
        <p:spPr bwMode="auto">
          <a:xfrm>
            <a:off x="1407611" y="771550"/>
            <a:ext cx="5252621" cy="396044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 name="Title 10"/>
          <p:cNvSpPr>
            <a:spLocks noGrp="1"/>
          </p:cNvSpPr>
          <p:nvPr>
            <p:ph type="title"/>
          </p:nvPr>
        </p:nvSpPr>
        <p:spPr/>
        <p:txBody>
          <a:bodyPr/>
          <a:lstStyle/>
          <a:p>
            <a:r>
              <a:rPr lang="en-IE" dirty="0" smtClean="0"/>
              <a:t>Final thoughts ...</a:t>
            </a:r>
            <a:endParaRPr lang="en-US" dirty="0"/>
          </a:p>
        </p:txBody>
      </p:sp>
      <p:sp>
        <p:nvSpPr>
          <p:cNvPr id="118" name="Google Shape;118;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dirty="0"/>
          </a:p>
        </p:txBody>
      </p:sp>
      <p:pic>
        <p:nvPicPr>
          <p:cNvPr id="14340" name="Picture 4" descr="Image result for no one can do everything but everyone can do something">
            <a:hlinkClick r:id="rId3"/>
          </p:cNvPr>
          <p:cNvPicPr>
            <a:picLocks noChangeAspect="1" noChangeArrowheads="1"/>
          </p:cNvPicPr>
          <p:nvPr/>
        </p:nvPicPr>
        <p:blipFill>
          <a:blip r:embed="rId4"/>
          <a:srcRect/>
          <a:stretch>
            <a:fillRect/>
          </a:stretch>
        </p:blipFill>
        <p:spPr bwMode="auto">
          <a:xfrm>
            <a:off x="1799424" y="1203598"/>
            <a:ext cx="5696114" cy="331236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3"/>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dirty="0"/>
          </a:p>
        </p:txBody>
      </p:sp>
      <p:sp>
        <p:nvSpPr>
          <p:cNvPr id="260" name="Google Shape;260;p33"/>
          <p:cNvSpPr txBox="1">
            <a:spLocks noGrp="1"/>
          </p:cNvSpPr>
          <p:nvPr>
            <p:ph type="ctrTitle" idx="4294967295"/>
          </p:nvPr>
        </p:nvSpPr>
        <p:spPr>
          <a:xfrm>
            <a:off x="2204138" y="1028875"/>
            <a:ext cx="1411500" cy="687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Thanks!</a:t>
            </a:r>
            <a:endParaRPr sz="4800" dirty="0"/>
          </a:p>
        </p:txBody>
      </p:sp>
      <p:sp>
        <p:nvSpPr>
          <p:cNvPr id="261" name="Google Shape;261;p33"/>
          <p:cNvSpPr txBox="1">
            <a:spLocks noGrp="1"/>
          </p:cNvSpPr>
          <p:nvPr>
            <p:ph type="subTitle" idx="4294967295"/>
          </p:nvPr>
        </p:nvSpPr>
        <p:spPr>
          <a:xfrm>
            <a:off x="1925050" y="2401974"/>
            <a:ext cx="6031326" cy="2113992"/>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600" b="1" dirty="0"/>
              <a:t>Any questions?</a:t>
            </a:r>
            <a:endParaRPr sz="3600" b="1" dirty="0"/>
          </a:p>
          <a:p>
            <a:pPr marL="0" lvl="0" indent="0" algn="ctr" rtl="0">
              <a:spcBef>
                <a:spcPts val="0"/>
              </a:spcBef>
              <a:spcAft>
                <a:spcPts val="0"/>
              </a:spcAft>
              <a:buClr>
                <a:schemeClr val="dk1"/>
              </a:buClr>
              <a:buSzPts val="1100"/>
              <a:buFont typeface="Arial"/>
              <a:buNone/>
            </a:pPr>
            <a:r>
              <a:rPr lang="en" dirty="0"/>
              <a:t>You can find me at </a:t>
            </a:r>
            <a:r>
              <a:rPr lang="en" dirty="0" smtClean="0">
                <a:hlinkClick r:id="rId3"/>
              </a:rPr>
              <a:t>amkelly@laoiscoco.ie</a:t>
            </a:r>
            <a:r>
              <a:rPr lang="en" dirty="0" smtClean="0"/>
              <a:t> or </a:t>
            </a:r>
          </a:p>
          <a:p>
            <a:pPr marL="0" lvl="0" indent="0" algn="ctr" rtl="0">
              <a:spcBef>
                <a:spcPts val="0"/>
              </a:spcBef>
              <a:spcAft>
                <a:spcPts val="0"/>
              </a:spcAft>
              <a:buClr>
                <a:schemeClr val="dk1"/>
              </a:buClr>
              <a:buSzPts val="1100"/>
              <a:buFont typeface="Arial"/>
              <a:buNone/>
            </a:pPr>
            <a:r>
              <a:rPr lang="en" dirty="0" smtClean="0"/>
              <a:t>Alternatively contact the Environment Awareness Officer in your own Local Authority Area.</a:t>
            </a:r>
            <a:br>
              <a:rPr lang="en" dirty="0" smtClean="0"/>
            </a:br>
            <a:r>
              <a:rPr lang="en" dirty="0" smtClean="0"/>
              <a:t>just tell them Ann-Marie in Laois sent you!</a:t>
            </a:r>
            <a:endParaRPr sz="3600" b="1" dirty="0"/>
          </a:p>
        </p:txBody>
      </p:sp>
      <p:sp>
        <p:nvSpPr>
          <p:cNvPr id="262" name="Google Shape;262;p33"/>
          <p:cNvSpPr/>
          <p:nvPr/>
        </p:nvSpPr>
        <p:spPr>
          <a:xfrm>
            <a:off x="1925049" y="547750"/>
            <a:ext cx="2077338" cy="167442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idx="4294967295"/>
          </p:nvPr>
        </p:nvSpPr>
        <p:spPr>
          <a:xfrm>
            <a:off x="2204138" y="1028875"/>
            <a:ext cx="1411500" cy="687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a:t>Hello!</a:t>
            </a:r>
            <a:endParaRPr sz="4800" dirty="0"/>
          </a:p>
        </p:txBody>
      </p:sp>
      <p:sp>
        <p:nvSpPr>
          <p:cNvPr id="61" name="Google Shape;61;p13"/>
          <p:cNvSpPr txBox="1">
            <a:spLocks noGrp="1"/>
          </p:cNvSpPr>
          <p:nvPr>
            <p:ph type="subTitle" idx="4294967295"/>
          </p:nvPr>
        </p:nvSpPr>
        <p:spPr>
          <a:xfrm>
            <a:off x="1925050" y="2401975"/>
            <a:ext cx="5354400" cy="143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600" b="1" dirty="0"/>
              <a:t>I am </a:t>
            </a:r>
            <a:r>
              <a:rPr lang="en" sz="3600" b="1" dirty="0" smtClean="0"/>
              <a:t>Ann-Marie Kelly</a:t>
            </a:r>
            <a:endParaRPr sz="3600" b="1" dirty="0"/>
          </a:p>
          <a:p>
            <a:pPr marL="0" lvl="0" indent="0" algn="l" rtl="0">
              <a:spcBef>
                <a:spcPts val="0"/>
              </a:spcBef>
              <a:spcAft>
                <a:spcPts val="0"/>
              </a:spcAft>
              <a:buClr>
                <a:schemeClr val="dk1"/>
              </a:buClr>
              <a:buSzPts val="1100"/>
              <a:buFont typeface="Arial"/>
              <a:buNone/>
            </a:pPr>
            <a:r>
              <a:rPr lang="en" dirty="0"/>
              <a:t>I am </a:t>
            </a:r>
            <a:r>
              <a:rPr lang="en" dirty="0" smtClean="0"/>
              <a:t>here to tell you about what we do in Laois</a:t>
            </a:r>
            <a:endParaRPr dirty="0"/>
          </a:p>
          <a:p>
            <a:pPr marL="0" lvl="0" indent="0" algn="l" rtl="0">
              <a:spcBef>
                <a:spcPts val="0"/>
              </a:spcBef>
              <a:spcAft>
                <a:spcPts val="0"/>
              </a:spcAft>
              <a:buClr>
                <a:schemeClr val="dk1"/>
              </a:buClr>
              <a:buSzPts val="1100"/>
              <a:buFont typeface="Arial"/>
              <a:buNone/>
            </a:pPr>
            <a:r>
              <a:rPr lang="en" dirty="0"/>
              <a:t>You can find me at </a:t>
            </a:r>
            <a:r>
              <a:rPr lang="en" dirty="0" smtClean="0"/>
              <a:t>amkelly@laoiscoco.ie</a:t>
            </a:r>
            <a:endParaRPr sz="3600" b="1" dirty="0"/>
          </a:p>
        </p:txBody>
      </p:sp>
      <p:sp>
        <p:nvSpPr>
          <p:cNvPr id="62" name="Google Shape;62;p13"/>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dirty="0"/>
          </a:p>
        </p:txBody>
      </p:sp>
      <p:sp>
        <p:nvSpPr>
          <p:cNvPr id="63" name="Google Shape;63;p13"/>
          <p:cNvSpPr/>
          <p:nvPr/>
        </p:nvSpPr>
        <p:spPr>
          <a:xfrm>
            <a:off x="1925059" y="547745"/>
            <a:ext cx="1817263" cy="167442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IE" dirty="0" smtClean="0"/>
              <a:t>The world of environment awareness officers</a:t>
            </a:r>
            <a:endParaRPr dirty="0"/>
          </a:p>
        </p:txBody>
      </p:sp>
      <p:sp>
        <p:nvSpPr>
          <p:cNvPr id="52" name="Google Shape;52;p12"/>
          <p:cNvSpPr txBox="1">
            <a:spLocks noGrp="1"/>
          </p:cNvSpPr>
          <p:nvPr>
            <p:ph type="body" idx="2"/>
          </p:nvPr>
        </p:nvSpPr>
        <p:spPr>
          <a:xfrm>
            <a:off x="5220072" y="915566"/>
            <a:ext cx="3600400" cy="4032448"/>
          </a:xfrm>
          <a:prstGeom prst="rect">
            <a:avLst/>
          </a:prstGeom>
        </p:spPr>
        <p:txBody>
          <a:bodyPr spcFirstLastPara="1" wrap="square" lIns="0" tIns="0" rIns="0" bIns="0" anchor="t" anchorCtr="0">
            <a:noAutofit/>
          </a:bodyPr>
          <a:lstStyle/>
          <a:p>
            <a:pPr marL="0" lvl="0" indent="0" rtl="0">
              <a:lnSpc>
                <a:spcPct val="120000"/>
              </a:lnSpc>
              <a:spcBef>
                <a:spcPts val="0"/>
              </a:spcBef>
              <a:spcAft>
                <a:spcPts val="0"/>
              </a:spcAft>
              <a:buNone/>
            </a:pPr>
            <a:endParaRPr lang="en-IE" sz="1500" dirty="0" smtClean="0"/>
          </a:p>
          <a:p>
            <a:pPr marL="0" indent="0">
              <a:lnSpc>
                <a:spcPct val="120000"/>
              </a:lnSpc>
            </a:pPr>
            <a:endParaRPr lang="en-IE" sz="900" b="1" dirty="0" smtClean="0"/>
          </a:p>
          <a:p>
            <a:pPr marL="0" indent="0" algn="ctr">
              <a:lnSpc>
                <a:spcPct val="120000"/>
              </a:lnSpc>
            </a:pPr>
            <a:endParaRPr lang="en-IE" sz="900" b="1" dirty="0" smtClean="0"/>
          </a:p>
          <a:p>
            <a:pPr marL="0" indent="0" algn="ctr">
              <a:lnSpc>
                <a:spcPct val="120000"/>
              </a:lnSpc>
            </a:pPr>
            <a:r>
              <a:rPr lang="en-IE" sz="1600" dirty="0" smtClean="0"/>
              <a:t>All EAOs working throughout the country.</a:t>
            </a:r>
          </a:p>
          <a:p>
            <a:pPr marL="0" indent="0" algn="ctr">
              <a:lnSpc>
                <a:spcPct val="120000"/>
              </a:lnSpc>
            </a:pPr>
            <a:endParaRPr lang="en-IE" sz="1000" dirty="0" smtClean="0"/>
          </a:p>
          <a:p>
            <a:pPr marL="0" indent="0" algn="ctr">
              <a:lnSpc>
                <a:spcPct val="120000"/>
              </a:lnSpc>
              <a:buNone/>
            </a:pPr>
            <a:r>
              <a:rPr lang="en-IE" sz="1600" dirty="0" smtClean="0"/>
              <a:t>Other Stakeholders including </a:t>
            </a:r>
            <a:br>
              <a:rPr lang="en-IE" sz="1600" dirty="0" smtClean="0"/>
            </a:br>
            <a:r>
              <a:rPr lang="en-IE" sz="1600" dirty="0" smtClean="0"/>
              <a:t>Government Departments </a:t>
            </a:r>
          </a:p>
          <a:p>
            <a:pPr marL="0" indent="0" algn="ctr">
              <a:lnSpc>
                <a:spcPct val="120000"/>
              </a:lnSpc>
            </a:pPr>
            <a:r>
              <a:rPr lang="en-IE" sz="1600" dirty="0" smtClean="0"/>
              <a:t>Environment Protection Agency</a:t>
            </a:r>
          </a:p>
          <a:p>
            <a:pPr marL="0" indent="0" algn="ctr">
              <a:lnSpc>
                <a:spcPct val="120000"/>
              </a:lnSpc>
            </a:pPr>
            <a:r>
              <a:rPr lang="en-IE" sz="1600" dirty="0" smtClean="0"/>
              <a:t> Non Governmental Organisations</a:t>
            </a:r>
          </a:p>
          <a:p>
            <a:pPr marL="0" indent="0" algn="ctr">
              <a:lnSpc>
                <a:spcPct val="120000"/>
              </a:lnSpc>
            </a:pPr>
            <a:r>
              <a:rPr lang="en-IE" sz="1600" dirty="0" smtClean="0"/>
              <a:t>Partnership Companies</a:t>
            </a:r>
          </a:p>
          <a:p>
            <a:pPr marL="0" indent="0" algn="ctr">
              <a:lnSpc>
                <a:spcPct val="120000"/>
              </a:lnSpc>
            </a:pPr>
            <a:r>
              <a:rPr lang="en-IE" sz="1600" dirty="0" smtClean="0"/>
              <a:t>Community Groups &amp; Schools</a:t>
            </a:r>
          </a:p>
          <a:p>
            <a:pPr marL="0" indent="0" algn="ctr">
              <a:lnSpc>
                <a:spcPct val="120000"/>
              </a:lnSpc>
            </a:pPr>
            <a:endParaRPr lang="en-IE" sz="1000" dirty="0" smtClean="0"/>
          </a:p>
          <a:p>
            <a:pPr marL="0" indent="0" algn="ctr">
              <a:lnSpc>
                <a:spcPct val="120000"/>
              </a:lnSpc>
              <a:buNone/>
            </a:pPr>
            <a:endParaRPr lang="en-IE" sz="1000" dirty="0" smtClean="0"/>
          </a:p>
          <a:p>
            <a:pPr marL="0" indent="0" algn="ctr">
              <a:lnSpc>
                <a:spcPct val="120000"/>
              </a:lnSpc>
              <a:buNone/>
            </a:pPr>
            <a:r>
              <a:rPr lang="en-IE" sz="1600" dirty="0" smtClean="0"/>
              <a:t>As you’d expect, this is not an exhaustive list  -     we firmly believe it is good to talk!</a:t>
            </a:r>
            <a:endParaRPr sz="1600" dirty="0"/>
          </a:p>
        </p:txBody>
      </p:sp>
      <p:sp>
        <p:nvSpPr>
          <p:cNvPr id="53" name="Google Shape;53;p12"/>
          <p:cNvSpPr txBox="1">
            <a:spLocks noGrp="1"/>
          </p:cNvSpPr>
          <p:nvPr>
            <p:ph type="body" idx="1"/>
          </p:nvPr>
        </p:nvSpPr>
        <p:spPr>
          <a:xfrm>
            <a:off x="1331640" y="1275606"/>
            <a:ext cx="3600399" cy="3528391"/>
          </a:xfrm>
          <a:prstGeom prst="rect">
            <a:avLst/>
          </a:prstGeom>
        </p:spPr>
        <p:txBody>
          <a:bodyPr spcFirstLastPara="1" wrap="square" lIns="0" tIns="0" rIns="0" bIns="0" anchor="t" anchorCtr="0">
            <a:noAutofit/>
          </a:bodyPr>
          <a:lstStyle/>
          <a:p>
            <a:pPr marL="0" lvl="0" indent="0" algn="ctr" rtl="0">
              <a:lnSpc>
                <a:spcPct val="120000"/>
              </a:lnSpc>
              <a:spcBef>
                <a:spcPts val="0"/>
              </a:spcBef>
              <a:spcAft>
                <a:spcPts val="0"/>
              </a:spcAft>
              <a:buClr>
                <a:schemeClr val="dk1"/>
              </a:buClr>
              <a:buSzPts val="1100"/>
              <a:buFont typeface="Arial"/>
              <a:buNone/>
            </a:pPr>
            <a:r>
              <a:rPr lang="en-IE" sz="1800" dirty="0" smtClean="0"/>
              <a:t>Better Links Stronger Communities </a:t>
            </a:r>
          </a:p>
          <a:p>
            <a:pPr marL="0" lvl="0" indent="0" algn="ctr" rtl="0">
              <a:lnSpc>
                <a:spcPct val="120000"/>
              </a:lnSpc>
              <a:spcBef>
                <a:spcPts val="0"/>
              </a:spcBef>
              <a:spcAft>
                <a:spcPts val="0"/>
              </a:spcAft>
              <a:buClr>
                <a:schemeClr val="dk1"/>
              </a:buClr>
              <a:buSzPts val="1100"/>
              <a:buFont typeface="Arial"/>
              <a:buNone/>
            </a:pPr>
            <a:r>
              <a:rPr lang="en-IE" sz="1800" dirty="0" smtClean="0"/>
              <a:t>Organising committee</a:t>
            </a:r>
          </a:p>
          <a:p>
            <a:pPr marL="0" lvl="0" indent="0" algn="ctr" rtl="0">
              <a:lnSpc>
                <a:spcPct val="120000"/>
              </a:lnSpc>
              <a:spcBef>
                <a:spcPts val="0"/>
              </a:spcBef>
              <a:spcAft>
                <a:spcPts val="0"/>
              </a:spcAft>
              <a:buClr>
                <a:schemeClr val="dk1"/>
              </a:buClr>
              <a:buSzPts val="1100"/>
              <a:buFont typeface="Arial"/>
              <a:buNone/>
            </a:pPr>
            <a:r>
              <a:rPr lang="en-IE" sz="1800" dirty="0" smtClean="0"/>
              <a:t>Meath: Bernadine Carry</a:t>
            </a:r>
          </a:p>
          <a:p>
            <a:pPr marL="0" lvl="0" indent="0" algn="ctr" rtl="0">
              <a:lnSpc>
                <a:spcPct val="120000"/>
              </a:lnSpc>
              <a:spcBef>
                <a:spcPts val="0"/>
              </a:spcBef>
              <a:spcAft>
                <a:spcPts val="0"/>
              </a:spcAft>
              <a:buClr>
                <a:schemeClr val="dk1"/>
              </a:buClr>
              <a:buSzPts val="1100"/>
              <a:buFont typeface="Arial"/>
              <a:buNone/>
            </a:pPr>
            <a:r>
              <a:rPr lang="en-IE" sz="1800" dirty="0" smtClean="0"/>
              <a:t>South Dublin: Sorcha O’Brien</a:t>
            </a:r>
          </a:p>
          <a:p>
            <a:pPr marL="0" lvl="0" indent="0" algn="ctr" rtl="0">
              <a:lnSpc>
                <a:spcPct val="120000"/>
              </a:lnSpc>
              <a:spcBef>
                <a:spcPts val="0"/>
              </a:spcBef>
              <a:spcAft>
                <a:spcPts val="0"/>
              </a:spcAft>
              <a:buClr>
                <a:schemeClr val="dk1"/>
              </a:buClr>
              <a:buSzPts val="1100"/>
              <a:buFont typeface="Arial"/>
              <a:buNone/>
            </a:pPr>
            <a:r>
              <a:rPr lang="en-IE" sz="1800" dirty="0" smtClean="0"/>
              <a:t>Westmeath : Ruth Maxwell</a:t>
            </a:r>
          </a:p>
          <a:p>
            <a:pPr marL="0" lvl="0" indent="0" algn="ctr" rtl="0">
              <a:lnSpc>
                <a:spcPct val="120000"/>
              </a:lnSpc>
              <a:spcBef>
                <a:spcPts val="0"/>
              </a:spcBef>
              <a:spcAft>
                <a:spcPts val="0"/>
              </a:spcAft>
              <a:buClr>
                <a:schemeClr val="dk1"/>
              </a:buClr>
              <a:buSzPts val="1100"/>
              <a:buFont typeface="Arial"/>
              <a:buNone/>
            </a:pPr>
            <a:r>
              <a:rPr lang="en-IE" sz="1800" dirty="0" smtClean="0"/>
              <a:t>Kildare: Dara Wyer</a:t>
            </a:r>
          </a:p>
          <a:p>
            <a:pPr marL="0" lvl="0" indent="0" algn="ctr" rtl="0">
              <a:lnSpc>
                <a:spcPct val="120000"/>
              </a:lnSpc>
              <a:spcBef>
                <a:spcPts val="0"/>
              </a:spcBef>
              <a:spcAft>
                <a:spcPts val="0"/>
              </a:spcAft>
              <a:buClr>
                <a:schemeClr val="dk1"/>
              </a:buClr>
              <a:buSzPts val="1100"/>
              <a:buFont typeface="Arial"/>
              <a:buNone/>
            </a:pPr>
            <a:r>
              <a:rPr lang="en-IE" sz="1800" dirty="0" smtClean="0"/>
              <a:t>Longford : Gary Brady</a:t>
            </a:r>
          </a:p>
          <a:p>
            <a:pPr marL="0" lvl="0" indent="0" algn="ctr" rtl="0">
              <a:lnSpc>
                <a:spcPct val="120000"/>
              </a:lnSpc>
              <a:spcBef>
                <a:spcPts val="0"/>
              </a:spcBef>
              <a:spcAft>
                <a:spcPts val="0"/>
              </a:spcAft>
              <a:buClr>
                <a:schemeClr val="dk1"/>
              </a:buClr>
              <a:buSzPts val="1100"/>
              <a:buFont typeface="Arial"/>
              <a:buNone/>
            </a:pPr>
            <a:r>
              <a:rPr lang="en-IE" sz="1800" dirty="0" smtClean="0"/>
              <a:t>Dublin City : Fionnghuala Ryan</a:t>
            </a:r>
          </a:p>
          <a:p>
            <a:pPr marL="0" lvl="0" indent="0" algn="ctr" rtl="0">
              <a:lnSpc>
                <a:spcPct val="120000"/>
              </a:lnSpc>
              <a:spcBef>
                <a:spcPts val="0"/>
              </a:spcBef>
              <a:spcAft>
                <a:spcPts val="0"/>
              </a:spcAft>
              <a:buClr>
                <a:schemeClr val="dk1"/>
              </a:buClr>
              <a:buSzPts val="1100"/>
              <a:buFont typeface="Arial"/>
              <a:buNone/>
            </a:pPr>
            <a:r>
              <a:rPr lang="en-IE" sz="1800" dirty="0" smtClean="0"/>
              <a:t>Dun Laoghaire Rathdown: – Martha Casserly</a:t>
            </a:r>
          </a:p>
          <a:p>
            <a:pPr marL="0" lvl="0" indent="0" algn="ctr" rtl="0">
              <a:lnSpc>
                <a:spcPct val="120000"/>
              </a:lnSpc>
              <a:spcBef>
                <a:spcPts val="0"/>
              </a:spcBef>
              <a:spcAft>
                <a:spcPts val="0"/>
              </a:spcAft>
              <a:buClr>
                <a:schemeClr val="dk1"/>
              </a:buClr>
              <a:buSzPts val="1100"/>
              <a:buFont typeface="Arial"/>
              <a:buNone/>
            </a:pPr>
            <a:r>
              <a:rPr lang="en-IE" sz="1800" dirty="0" smtClean="0"/>
              <a:t>Laois – yours truly!</a:t>
            </a:r>
          </a:p>
          <a:p>
            <a:pPr marL="0" lvl="0" indent="0" algn="l" rtl="0">
              <a:lnSpc>
                <a:spcPct val="120000"/>
              </a:lnSpc>
              <a:spcBef>
                <a:spcPts val="0"/>
              </a:spcBef>
              <a:spcAft>
                <a:spcPts val="0"/>
              </a:spcAft>
              <a:buClr>
                <a:schemeClr val="dk1"/>
              </a:buClr>
              <a:buSzPts val="1100"/>
              <a:buFont typeface="Arial"/>
              <a:buNone/>
            </a:pPr>
            <a:endParaRPr sz="1800" dirty="0"/>
          </a:p>
        </p:txBody>
      </p:sp>
      <p:sp>
        <p:nvSpPr>
          <p:cNvPr id="55" name="Google Shape;55;p12"/>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3</a:t>
            </a:fld>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Waste Management Planning (2015-2021)</a:t>
            </a:r>
            <a:endParaRPr lang="en-US" dirty="0"/>
          </a:p>
        </p:txBody>
      </p:sp>
      <p:sp>
        <p:nvSpPr>
          <p:cNvPr id="3" name="Text Placeholder 2"/>
          <p:cNvSpPr>
            <a:spLocks noGrp="1"/>
          </p:cNvSpPr>
          <p:nvPr>
            <p:ph type="body" idx="1"/>
          </p:nvPr>
        </p:nvSpPr>
        <p:spPr>
          <a:xfrm>
            <a:off x="1331640" y="1563638"/>
            <a:ext cx="1656184" cy="2011964"/>
          </a:xfrm>
        </p:spPr>
        <p:txBody>
          <a:bodyPr/>
          <a:lstStyle/>
          <a:p>
            <a:pPr algn="ctr">
              <a:buNone/>
            </a:pPr>
            <a:r>
              <a:rPr lang="en-IE" sz="1600" b="1" dirty="0" smtClean="0">
                <a:solidFill>
                  <a:schemeClr val="tx1"/>
                </a:solidFill>
              </a:rPr>
              <a:t>Connacht / Ulster Region 9 LAs</a:t>
            </a:r>
            <a:r>
              <a:rPr lang="en-IE" sz="1500" dirty="0" smtClean="0">
                <a:solidFill>
                  <a:schemeClr val="tx1"/>
                </a:solidFill>
              </a:rPr>
              <a:t/>
            </a:r>
            <a:br>
              <a:rPr lang="en-IE" sz="1500" dirty="0" smtClean="0">
                <a:solidFill>
                  <a:schemeClr val="tx1"/>
                </a:solidFill>
              </a:rPr>
            </a:br>
            <a:r>
              <a:rPr lang="en-IE" sz="1500" dirty="0" smtClean="0">
                <a:solidFill>
                  <a:schemeClr val="tx1"/>
                </a:solidFill>
              </a:rPr>
              <a:t>Cavan, Donegal, Galway Co and Galway City, Leitrim, Mayo, Monaghan, Roscommon and Sligo</a:t>
            </a:r>
          </a:p>
          <a:p>
            <a:pPr algn="ctr">
              <a:buNone/>
            </a:pPr>
            <a:endParaRPr lang="en-US" sz="1500" dirty="0" smtClean="0">
              <a:solidFill>
                <a:schemeClr val="tx1"/>
              </a:solidFill>
            </a:endParaRP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pic>
        <p:nvPicPr>
          <p:cNvPr id="6" name="Picture 5" descr="All_Ireland_map_HR.jpg"/>
          <p:cNvPicPr>
            <a:picLocks noChangeAspect="1"/>
          </p:cNvPicPr>
          <p:nvPr/>
        </p:nvPicPr>
        <p:blipFill>
          <a:blip r:embed="rId2"/>
          <a:stretch>
            <a:fillRect/>
          </a:stretch>
        </p:blipFill>
        <p:spPr>
          <a:xfrm>
            <a:off x="3059832" y="1203598"/>
            <a:ext cx="2736304" cy="3250483"/>
          </a:xfrm>
          <a:prstGeom prst="rect">
            <a:avLst/>
          </a:prstGeom>
        </p:spPr>
      </p:pic>
      <p:sp>
        <p:nvSpPr>
          <p:cNvPr id="7" name="Google Shape;305;p36"/>
          <p:cNvSpPr/>
          <p:nvPr/>
        </p:nvSpPr>
        <p:spPr>
          <a:xfrm rot="15732136">
            <a:off x="2987824" y="2067694"/>
            <a:ext cx="360282" cy="359299"/>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endParaRPr>
          </a:p>
        </p:txBody>
      </p:sp>
      <p:sp>
        <p:nvSpPr>
          <p:cNvPr id="8" name="Google Shape;305;p36"/>
          <p:cNvSpPr/>
          <p:nvPr/>
        </p:nvSpPr>
        <p:spPr>
          <a:xfrm rot="2263497">
            <a:off x="5208656" y="2921089"/>
            <a:ext cx="360282" cy="359299"/>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Rectangle 8"/>
          <p:cNvSpPr/>
          <p:nvPr/>
        </p:nvSpPr>
        <p:spPr>
          <a:xfrm>
            <a:off x="4788024" y="4011910"/>
            <a:ext cx="3491880" cy="984885"/>
          </a:xfrm>
          <a:prstGeom prst="rect">
            <a:avLst/>
          </a:prstGeom>
        </p:spPr>
        <p:txBody>
          <a:bodyPr wrap="square">
            <a:spAutoFit/>
          </a:bodyPr>
          <a:lstStyle/>
          <a:p>
            <a:pPr algn="ctr">
              <a:buNone/>
            </a:pPr>
            <a:r>
              <a:rPr lang="en-IE" sz="1600" b="1" dirty="0" smtClean="0">
                <a:latin typeface="Caveat" charset="0"/>
              </a:rPr>
              <a:t>Southern Region - 10 LAs</a:t>
            </a:r>
            <a:r>
              <a:rPr lang="en-IE" dirty="0" smtClean="0">
                <a:latin typeface="Caveat" charset="0"/>
              </a:rPr>
              <a:t/>
            </a:r>
            <a:br>
              <a:rPr lang="en-IE" dirty="0" smtClean="0">
                <a:latin typeface="Caveat" charset="0"/>
              </a:rPr>
            </a:br>
            <a:r>
              <a:rPr lang="en-IE" dirty="0" smtClean="0">
                <a:latin typeface="Caveat" charset="0"/>
              </a:rPr>
              <a:t>Carlow, Clare, Cork City, Cork Co, Limerick City and County, Kerry, Kilkenny, Tipperary, Waterford City and County and Wexford</a:t>
            </a:r>
          </a:p>
        </p:txBody>
      </p:sp>
      <p:sp>
        <p:nvSpPr>
          <p:cNvPr id="10" name="Rectangle 9"/>
          <p:cNvSpPr/>
          <p:nvPr/>
        </p:nvSpPr>
        <p:spPr>
          <a:xfrm>
            <a:off x="5724128" y="2283718"/>
            <a:ext cx="3024336" cy="1163395"/>
          </a:xfrm>
          <a:prstGeom prst="rect">
            <a:avLst/>
          </a:prstGeom>
        </p:spPr>
        <p:txBody>
          <a:bodyPr wrap="square">
            <a:spAutoFit/>
          </a:bodyPr>
          <a:lstStyle/>
          <a:p>
            <a:pPr marL="0" indent="0">
              <a:lnSpc>
                <a:spcPct val="120000"/>
              </a:lnSpc>
            </a:pPr>
            <a:r>
              <a:rPr lang="en-IE" sz="1600" b="1" dirty="0" smtClean="0">
                <a:latin typeface="Caveat" charset="0"/>
              </a:rPr>
              <a:t>Eastern Midlands Waste Region </a:t>
            </a:r>
            <a:r>
              <a:rPr lang="en-IE" dirty="0" smtClean="0">
                <a:latin typeface="Caveat" charset="0"/>
              </a:rPr>
              <a:t/>
            </a:r>
            <a:br>
              <a:rPr lang="en-IE" dirty="0" smtClean="0">
                <a:latin typeface="Caveat" charset="0"/>
              </a:rPr>
            </a:br>
            <a:r>
              <a:rPr lang="en-IE" dirty="0" smtClean="0">
                <a:latin typeface="Caveat" charset="0"/>
              </a:rPr>
              <a:t>Laois, Offaly, Westmeath, Longford, Louth, Meath, Kildare, Dublin City, South Dublin, </a:t>
            </a:r>
            <a:br>
              <a:rPr lang="en-IE" dirty="0" smtClean="0">
                <a:latin typeface="Caveat" charset="0"/>
              </a:rPr>
            </a:br>
            <a:r>
              <a:rPr lang="en-IE" dirty="0" smtClean="0">
                <a:latin typeface="Caveat" charset="0"/>
              </a:rPr>
              <a:t>Dun Laoghaire Rathdown, Fingal and Wicklow</a:t>
            </a:r>
          </a:p>
        </p:txBody>
      </p:sp>
      <p:sp>
        <p:nvSpPr>
          <p:cNvPr id="11" name="Google Shape;305;p36"/>
          <p:cNvSpPr/>
          <p:nvPr/>
        </p:nvSpPr>
        <p:spPr>
          <a:xfrm rot="3827692">
            <a:off x="5208655" y="3785185"/>
            <a:ext cx="360282" cy="359299"/>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smtClean="0"/>
              <a:t>Regional Waste Management Plan Targets</a:t>
            </a:r>
            <a:endParaRPr dirty="0"/>
          </a:p>
        </p:txBody>
      </p:sp>
      <p:sp>
        <p:nvSpPr>
          <p:cNvPr id="107" name="Google Shape;107;p19"/>
          <p:cNvSpPr txBox="1">
            <a:spLocks noGrp="1"/>
          </p:cNvSpPr>
          <p:nvPr>
            <p:ph type="body" idx="1"/>
          </p:nvPr>
        </p:nvSpPr>
        <p:spPr>
          <a:xfrm>
            <a:off x="1411775" y="1287950"/>
            <a:ext cx="2238000" cy="363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E" b="1" dirty="0" smtClean="0"/>
              <a:t>No  1:</a:t>
            </a:r>
            <a:endParaRPr b="1" dirty="0"/>
          </a:p>
          <a:p>
            <a:pPr marL="0" lvl="0" indent="0">
              <a:buNone/>
            </a:pPr>
            <a:r>
              <a:rPr lang="en-US" dirty="0" smtClean="0"/>
              <a:t>We aim to achieve a</a:t>
            </a:r>
            <a:r>
              <a:rPr lang="en-US" b="1" dirty="0" smtClean="0"/>
              <a:t> 1% reduction per annum</a:t>
            </a:r>
            <a:r>
              <a:rPr lang="en-US" dirty="0" smtClean="0"/>
              <a:t> in the quality of household waste generated per capita over the period of the Eastern Midlands Region Waste Management plan.</a:t>
            </a:r>
            <a:endParaRPr dirty="0"/>
          </a:p>
        </p:txBody>
      </p:sp>
      <p:sp>
        <p:nvSpPr>
          <p:cNvPr id="108" name="Google Shape;108;p19"/>
          <p:cNvSpPr txBox="1">
            <a:spLocks noGrp="1"/>
          </p:cNvSpPr>
          <p:nvPr>
            <p:ph type="body" idx="2"/>
          </p:nvPr>
        </p:nvSpPr>
        <p:spPr>
          <a:xfrm>
            <a:off x="3929671" y="1287950"/>
            <a:ext cx="2238000" cy="3637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E" b="1" dirty="0" smtClean="0"/>
              <a:t>No 2:</a:t>
            </a:r>
            <a:endParaRPr b="1" dirty="0"/>
          </a:p>
          <a:p>
            <a:pPr marL="0" lvl="0" indent="0">
              <a:buNone/>
            </a:pPr>
            <a:r>
              <a:rPr lang="en-US" b="1" dirty="0" smtClean="0"/>
              <a:t>Reduce to 0%</a:t>
            </a:r>
            <a:r>
              <a:rPr lang="en-US" dirty="0" smtClean="0"/>
              <a:t> the direct disposal of unprocessed municipal waste to landfill (from 2016 onwards) in favour of higher value pre-treatment processes and indigenous recovery practices.</a:t>
            </a:r>
            <a:endParaRPr dirty="0"/>
          </a:p>
        </p:txBody>
      </p:sp>
      <p:sp>
        <p:nvSpPr>
          <p:cNvPr id="109" name="Google Shape;109;p19"/>
          <p:cNvSpPr txBox="1">
            <a:spLocks noGrp="1"/>
          </p:cNvSpPr>
          <p:nvPr>
            <p:ph type="body" idx="3"/>
          </p:nvPr>
        </p:nvSpPr>
        <p:spPr>
          <a:xfrm>
            <a:off x="6447566" y="1287950"/>
            <a:ext cx="2238000" cy="3637800"/>
          </a:xfrm>
          <a:prstGeom prst="rect">
            <a:avLst/>
          </a:prstGeom>
        </p:spPr>
        <p:txBody>
          <a:bodyPr spcFirstLastPara="1" wrap="square" lIns="0" tIns="0" rIns="0" bIns="0" anchor="t" anchorCtr="0">
            <a:noAutofit/>
          </a:bodyPr>
          <a:lstStyle/>
          <a:p>
            <a:pPr marL="0" lvl="0" indent="0">
              <a:buNone/>
            </a:pPr>
            <a:r>
              <a:rPr lang="en-US" b="1" dirty="0" smtClean="0"/>
              <a:t>No 3:</a:t>
            </a:r>
          </a:p>
          <a:p>
            <a:pPr marL="0" lvl="0" indent="0">
              <a:buNone/>
            </a:pPr>
            <a:r>
              <a:rPr lang="en-US" dirty="0" smtClean="0"/>
              <a:t>We aim to achieve a recycling rate of </a:t>
            </a:r>
            <a:r>
              <a:rPr lang="en-US" b="1" dirty="0" smtClean="0"/>
              <a:t>50%</a:t>
            </a:r>
            <a:r>
              <a:rPr lang="en-US" dirty="0" smtClean="0"/>
              <a:t> of managed municipal waste by </a:t>
            </a:r>
            <a:r>
              <a:rPr lang="en-US" b="1" dirty="0" smtClean="0"/>
              <a:t>2020.</a:t>
            </a:r>
            <a:r>
              <a:rPr lang="en" dirty="0" smtClean="0"/>
              <a:t>. </a:t>
            </a:r>
            <a:endParaRPr dirty="0"/>
          </a:p>
          <a:p>
            <a:pPr marL="0" lvl="0" indent="0" algn="l" rtl="0">
              <a:spcBef>
                <a:spcPts val="0"/>
              </a:spcBef>
              <a:spcAft>
                <a:spcPts val="0"/>
              </a:spcAft>
              <a:buNone/>
            </a:pPr>
            <a:endParaRPr lang="en-IE" dirty="0" smtClean="0"/>
          </a:p>
          <a:p>
            <a:pPr marL="0" lvl="0" indent="0" algn="l" rtl="0">
              <a:spcBef>
                <a:spcPts val="0"/>
              </a:spcBef>
              <a:spcAft>
                <a:spcPts val="0"/>
              </a:spcAft>
              <a:buNone/>
            </a:pPr>
            <a:endParaRPr lang="en-IE" dirty="0" smtClean="0"/>
          </a:p>
          <a:p>
            <a:pPr marL="0" lvl="0" indent="0" algn="l" rtl="0">
              <a:spcBef>
                <a:spcPts val="0"/>
              </a:spcBef>
              <a:spcAft>
                <a:spcPts val="0"/>
              </a:spcAft>
              <a:buNone/>
            </a:pPr>
            <a:r>
              <a:rPr lang="en-IE" sz="1800" dirty="0" smtClean="0">
                <a:solidFill>
                  <a:srgbClr val="7030A0"/>
                </a:solidFill>
              </a:rPr>
              <a:t>* Municipal waste is classified as everyday waste discarded by the public i.e. </a:t>
            </a:r>
            <a:r>
              <a:rPr lang="en-IE" sz="1800" b="1" dirty="0" smtClean="0">
                <a:solidFill>
                  <a:srgbClr val="7030A0"/>
                </a:solidFill>
              </a:rPr>
              <a:t>Rubbish</a:t>
            </a:r>
            <a:r>
              <a:rPr lang="en-IE" sz="1800" dirty="0" smtClean="0">
                <a:solidFill>
                  <a:srgbClr val="7030A0"/>
                </a:solidFill>
              </a:rPr>
              <a:t> !</a:t>
            </a:r>
            <a:endParaRPr sz="1800" dirty="0">
              <a:solidFill>
                <a:srgbClr val="7030A0"/>
              </a:solidFill>
            </a:endParaRPr>
          </a:p>
        </p:txBody>
      </p:sp>
      <p:sp>
        <p:nvSpPr>
          <p:cNvPr id="110" name="Google Shape;110;p19"/>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051720" y="2499742"/>
            <a:ext cx="2198852" cy="1296144"/>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IE" sz="2000" dirty="0" smtClean="0">
                <a:latin typeface="Caveat"/>
                <a:ea typeface="Caveat"/>
                <a:cs typeface="Caveat"/>
                <a:sym typeface="Caveat"/>
              </a:rPr>
              <a:t>How to achieve these targets??</a:t>
            </a:r>
            <a:endParaRPr sz="2000" dirty="0">
              <a:latin typeface="Caveat"/>
              <a:ea typeface="Caveat"/>
              <a:cs typeface="Caveat"/>
              <a:sym typeface="Caveat"/>
            </a:endParaRPr>
          </a:p>
        </p:txBody>
      </p:sp>
      <p:sp>
        <p:nvSpPr>
          <p:cNvPr id="125" name="Google Shape;125;p21"/>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rgbClr val="FFFFFF"/>
                </a:solidFill>
              </a:rPr>
              <a:pPr marL="0" lvl="0" indent="0" algn="r" rtl="0">
                <a:spcBef>
                  <a:spcPts val="0"/>
                </a:spcBef>
                <a:spcAft>
                  <a:spcPts val="0"/>
                </a:spcAft>
                <a:buNone/>
              </a:pPr>
              <a:t>6</a:t>
            </a:fld>
            <a:endParaRPr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ctrTitle" idx="4294967295"/>
          </p:nvPr>
        </p:nvSpPr>
        <p:spPr>
          <a:xfrm>
            <a:off x="1806950" y="600098"/>
            <a:ext cx="48741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b="0" dirty="0" smtClean="0"/>
              <a:t>OUR CONCEPT</a:t>
            </a:r>
            <a:endParaRPr sz="7200" dirty="0"/>
          </a:p>
        </p:txBody>
      </p:sp>
      <p:sp>
        <p:nvSpPr>
          <p:cNvPr id="88" name="Google Shape;88;p17"/>
          <p:cNvSpPr txBox="1">
            <a:spLocks noGrp="1"/>
          </p:cNvSpPr>
          <p:nvPr>
            <p:ph type="subTitle" idx="4294967295"/>
          </p:nvPr>
        </p:nvSpPr>
        <p:spPr>
          <a:xfrm>
            <a:off x="1806950" y="1851670"/>
            <a:ext cx="4874100" cy="165618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2500" dirty="0" smtClean="0"/>
              <a:t>B</a:t>
            </a:r>
            <a:r>
              <a:rPr lang="en" sz="2500" dirty="0" smtClean="0"/>
              <a:t>y establishing new and strengthening existing working relationship links, we acheive stronger and more resilient communities.</a:t>
            </a:r>
            <a:endParaRPr sz="2500" dirty="0"/>
          </a:p>
        </p:txBody>
      </p:sp>
      <p:sp>
        <p:nvSpPr>
          <p:cNvPr id="89" name="Google Shape;89;p17"/>
          <p:cNvSpPr/>
          <p:nvPr/>
        </p:nvSpPr>
        <p:spPr>
          <a:xfrm>
            <a:off x="6711071" y="2548448"/>
            <a:ext cx="1693301" cy="1715846"/>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90" name="Google Shape;90;p17"/>
          <p:cNvSpPr/>
          <p:nvPr/>
        </p:nvSpPr>
        <p:spPr>
          <a:xfrm rot="1472978">
            <a:off x="5171507" y="3405154"/>
            <a:ext cx="989994" cy="96432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91" name="Google Shape;91;p17"/>
          <p:cNvSpPr/>
          <p:nvPr/>
        </p:nvSpPr>
        <p:spPr>
          <a:xfrm>
            <a:off x="7236296" y="1851670"/>
            <a:ext cx="433447" cy="421199"/>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92" name="Google Shape;92;p17"/>
          <p:cNvSpPr/>
          <p:nvPr/>
        </p:nvSpPr>
        <p:spPr>
          <a:xfrm rot="2487249">
            <a:off x="6104829" y="4295571"/>
            <a:ext cx="308371" cy="299658"/>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6CC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6D9EEB"/>
              </a:solidFill>
            </a:endParaRPr>
          </a:p>
        </p:txBody>
      </p:sp>
      <p:sp>
        <p:nvSpPr>
          <p:cNvPr id="93" name="Google Shape;93;p17"/>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body" idx="1"/>
          </p:nvPr>
        </p:nvSpPr>
        <p:spPr>
          <a:xfrm>
            <a:off x="1387000" y="1933200"/>
            <a:ext cx="6241500" cy="819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“A community is defined as a group of people living in the same place or having a particular characteristic in common”</a:t>
            </a:r>
            <a:endParaRPr dirty="0"/>
          </a:p>
        </p:txBody>
      </p:sp>
      <p:sp>
        <p:nvSpPr>
          <p:cNvPr id="82" name="Google Shape;82;p16"/>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1411775" y="129768"/>
            <a:ext cx="7273800" cy="857400"/>
          </a:xfrm>
          <a:prstGeom prst="rect">
            <a:avLst/>
          </a:prstGeom>
        </p:spPr>
        <p:txBody>
          <a:bodyPr spcFirstLastPara="1" wrap="square" lIns="0" tIns="0" rIns="0" bIns="0" anchor="b" anchorCtr="0">
            <a:noAutofit/>
          </a:bodyPr>
          <a:lstStyle/>
          <a:p>
            <a:pPr lvl="0"/>
            <a:r>
              <a:rPr lang="en-IE" dirty="0" smtClean="0"/>
              <a:t>Our Community</a:t>
            </a:r>
            <a:endParaRPr dirty="0"/>
          </a:p>
        </p:txBody>
      </p:sp>
      <p:sp>
        <p:nvSpPr>
          <p:cNvPr id="69" name="Google Shape;69;p14"/>
          <p:cNvSpPr txBox="1">
            <a:spLocks noGrp="1"/>
          </p:cNvSpPr>
          <p:nvPr>
            <p:ph type="body" idx="1"/>
          </p:nvPr>
        </p:nvSpPr>
        <p:spPr>
          <a:xfrm>
            <a:off x="1259632" y="987574"/>
            <a:ext cx="7425943" cy="3888432"/>
          </a:xfrm>
          <a:prstGeom prst="rect">
            <a:avLst/>
          </a:prstGeom>
        </p:spPr>
        <p:txBody>
          <a:bodyPr spcFirstLastPara="1" wrap="square" lIns="0" tIns="0" rIns="0" bIns="0" anchor="t" anchorCtr="0">
            <a:noAutofit/>
          </a:bodyPr>
          <a:lstStyle/>
          <a:p>
            <a:pPr marL="457200" lvl="0" indent="-368300" algn="l" rtl="0">
              <a:spcBef>
                <a:spcPts val="0"/>
              </a:spcBef>
              <a:spcAft>
                <a:spcPts val="0"/>
              </a:spcAft>
              <a:buSzPts val="2200"/>
              <a:buChar char="•"/>
            </a:pPr>
            <a:r>
              <a:rPr lang="en-IE" dirty="0" smtClean="0"/>
              <a:t>The Environment Awareness Officer networks and interacts with communities in a variety of ways:</a:t>
            </a:r>
          </a:p>
          <a:p>
            <a:pPr lvl="1"/>
            <a:r>
              <a:rPr lang="en-IE" sz="2100" b="1" dirty="0" smtClean="0"/>
              <a:t>Tidy Towns </a:t>
            </a:r>
            <a:r>
              <a:rPr lang="en-IE" sz="2100" dirty="0" smtClean="0"/>
              <a:t>network</a:t>
            </a:r>
          </a:p>
          <a:p>
            <a:pPr lvl="1"/>
            <a:r>
              <a:rPr lang="en-IE" sz="2100" dirty="0" smtClean="0"/>
              <a:t>Schools – </a:t>
            </a:r>
            <a:r>
              <a:rPr lang="en-IE" sz="2100" b="1" dirty="0" smtClean="0"/>
              <a:t>Green Schools </a:t>
            </a:r>
            <a:r>
              <a:rPr lang="en-IE" sz="2100" dirty="0" smtClean="0"/>
              <a:t>(An Taisce); </a:t>
            </a:r>
            <a:r>
              <a:rPr lang="en-IE" sz="2100" b="1" dirty="0" smtClean="0"/>
              <a:t>Young Environmentalist Award </a:t>
            </a:r>
            <a:r>
              <a:rPr lang="en-IE" sz="2100" dirty="0" smtClean="0"/>
              <a:t>(Eco Unesco)</a:t>
            </a:r>
          </a:p>
          <a:p>
            <a:pPr lvl="1"/>
            <a:r>
              <a:rPr lang="en-IE" sz="2100" b="1" dirty="0" smtClean="0"/>
              <a:t>Interest groups </a:t>
            </a:r>
            <a:r>
              <a:rPr lang="en-IE" sz="2100" dirty="0" smtClean="0"/>
              <a:t>e.g. IWT, Bird Watch Ireland, Mens sheds, </a:t>
            </a:r>
          </a:p>
          <a:p>
            <a:pPr lvl="1"/>
            <a:r>
              <a:rPr lang="en-IE" sz="2100" dirty="0" smtClean="0"/>
              <a:t>Facilitate </a:t>
            </a:r>
            <a:r>
              <a:rPr lang="en-IE" sz="2100" b="1" dirty="0" smtClean="0"/>
              <a:t>workshops</a:t>
            </a:r>
            <a:r>
              <a:rPr lang="en-IE" sz="2100" dirty="0" smtClean="0"/>
              <a:t> in local libraries etc.</a:t>
            </a:r>
          </a:p>
          <a:p>
            <a:pPr lvl="1"/>
            <a:r>
              <a:rPr lang="en-IE" sz="2100" b="1" dirty="0" smtClean="0"/>
              <a:t>Social media </a:t>
            </a:r>
            <a:r>
              <a:rPr lang="en-IE" sz="2100" dirty="0" smtClean="0"/>
              <a:t>notifications; </a:t>
            </a:r>
            <a:r>
              <a:rPr lang="en-IE" sz="2100" b="1" dirty="0" smtClean="0"/>
              <a:t>Cinema, radio </a:t>
            </a:r>
            <a:r>
              <a:rPr lang="en-IE" sz="2100" dirty="0" smtClean="0"/>
              <a:t>and </a:t>
            </a:r>
            <a:r>
              <a:rPr lang="en-IE" sz="2100" b="1" dirty="0" smtClean="0"/>
              <a:t>billboard advertising</a:t>
            </a:r>
          </a:p>
          <a:p>
            <a:pPr lvl="1"/>
            <a:r>
              <a:rPr lang="en-IE" sz="2100" dirty="0" smtClean="0"/>
              <a:t>Administer </a:t>
            </a:r>
            <a:r>
              <a:rPr lang="en-IE" sz="2100" b="1" dirty="0" smtClean="0"/>
              <a:t>LA21 Grants </a:t>
            </a:r>
            <a:r>
              <a:rPr lang="en-IE" sz="2100" dirty="0" smtClean="0"/>
              <a:t>and other Grant schemes</a:t>
            </a:r>
          </a:p>
          <a:p>
            <a:pPr lvl="1"/>
            <a:r>
              <a:rPr lang="en-IE" sz="2100" dirty="0" smtClean="0"/>
              <a:t>Deliver national projects at local level e.g. Reuse Month in October</a:t>
            </a:r>
          </a:p>
          <a:p>
            <a:pPr lvl="1"/>
            <a:r>
              <a:rPr lang="en-IE" sz="2100" b="1" dirty="0" smtClean="0"/>
              <a:t>Special projects </a:t>
            </a:r>
            <a:r>
              <a:rPr lang="en-IE" sz="2100" dirty="0" smtClean="0"/>
              <a:t>e.g. in association with CTC/LAPN or LAWCO office / Town and Village Scheme / Entente Florale Europe</a:t>
            </a:r>
            <a:endParaRPr sz="2100" dirty="0"/>
          </a:p>
        </p:txBody>
      </p:sp>
      <p:sp>
        <p:nvSpPr>
          <p:cNvPr id="70" name="Google Shape;70;p14"/>
          <p:cNvSpPr txBox="1">
            <a:spLocks noGrp="1"/>
          </p:cNvSpPr>
          <p:nvPr>
            <p:ph type="sldNum" idx="12"/>
          </p:nvPr>
        </p:nvSpPr>
        <p:spPr>
          <a:xfrm>
            <a:off x="8404384" y="2540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t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759</Words>
  <Application>Microsoft Office PowerPoint</Application>
  <PresentationFormat>On-screen Show (16:9)</PresentationFormat>
  <Paragraphs>122</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Amatic SC</vt:lpstr>
      <vt:lpstr>Caveat</vt:lpstr>
      <vt:lpstr>Kate template</vt:lpstr>
      <vt:lpstr>Better Links stronger communities laois’ story</vt:lpstr>
      <vt:lpstr>Hello!</vt:lpstr>
      <vt:lpstr>The world of environment awareness officers</vt:lpstr>
      <vt:lpstr>Waste Management Planning (2015-2021)</vt:lpstr>
      <vt:lpstr>Regional Waste Management Plan Targets</vt:lpstr>
      <vt:lpstr>How to achieve these targets??</vt:lpstr>
      <vt:lpstr>OUR CONCEPT</vt:lpstr>
      <vt:lpstr>Slide 8</vt:lpstr>
      <vt:lpstr>Our Community</vt:lpstr>
      <vt:lpstr>Beside community groups, we work</vt:lpstr>
      <vt:lpstr> Town and Village renewal scheme Department of rural and community development: </vt:lpstr>
      <vt:lpstr>Previously funded ideas – www.drcd.gov.ie</vt:lpstr>
      <vt:lpstr>Entente Florale Europe – Abbeyleix Tidy Towns</vt:lpstr>
      <vt:lpstr>Entente Florale Europe – Abbeyleix Tidy Towns</vt:lpstr>
      <vt:lpstr>Slide 15</vt:lpstr>
      <vt:lpstr>Final thoughts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Kelly  Ann-Marie</dc:creator>
  <cp:lastModifiedBy>temp</cp:lastModifiedBy>
  <cp:revision>65</cp:revision>
  <dcterms:modified xsi:type="dcterms:W3CDTF">2019-02-06T11:03:01Z</dcterms:modified>
</cp:coreProperties>
</file>